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8"/>
  </p:notesMasterIdLst>
  <p:sldIdLst>
    <p:sldId id="302" r:id="rId2"/>
    <p:sldId id="507" r:id="rId3"/>
    <p:sldId id="333" r:id="rId4"/>
    <p:sldId id="312" r:id="rId5"/>
    <p:sldId id="521" r:id="rId6"/>
    <p:sldId id="505" r:id="rId7"/>
    <p:sldId id="299" r:id="rId8"/>
    <p:sldId id="512" r:id="rId9"/>
    <p:sldId id="511" r:id="rId10"/>
    <p:sldId id="288" r:id="rId11"/>
    <p:sldId id="516" r:id="rId12"/>
    <p:sldId id="515" r:id="rId13"/>
    <p:sldId id="520" r:id="rId14"/>
    <p:sldId id="518" r:id="rId15"/>
    <p:sldId id="513" r:id="rId16"/>
    <p:sldId id="276" r:id="rId17"/>
    <p:sldId id="292" r:id="rId18"/>
    <p:sldId id="517" r:id="rId19"/>
    <p:sldId id="322" r:id="rId20"/>
    <p:sldId id="321" r:id="rId21"/>
    <p:sldId id="323" r:id="rId22"/>
    <p:sldId id="522" r:id="rId23"/>
    <p:sldId id="308" r:id="rId24"/>
    <p:sldId id="275" r:id="rId25"/>
    <p:sldId id="300" r:id="rId26"/>
    <p:sldId id="301" r:id="rId27"/>
  </p:sldIdLst>
  <p:sldSz cx="12192000" cy="6858000"/>
  <p:notesSz cx="7086600" cy="9372600"/>
  <p:custDataLst>
    <p:tags r:id="rId29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4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2">
          <p15:clr>
            <a:srgbClr val="A4A3A4"/>
          </p15:clr>
        </p15:guide>
        <p15:guide id="2" pos="22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50A0"/>
    <a:srgbClr val="3264C8"/>
    <a:srgbClr val="003399"/>
    <a:srgbClr val="C8D8E6"/>
    <a:srgbClr val="A7BDE9"/>
    <a:srgbClr val="535353"/>
    <a:srgbClr val="A6A6A6"/>
    <a:srgbClr val="7F9FDF"/>
    <a:srgbClr val="FFFF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858" autoAdjust="0"/>
    <p:restoredTop sz="93073" autoAdjust="0"/>
  </p:normalViewPr>
  <p:slideViewPr>
    <p:cSldViewPr showGuides="1">
      <p:cViewPr>
        <p:scale>
          <a:sx n="100" d="100"/>
          <a:sy n="100" d="100"/>
        </p:scale>
        <p:origin x="384" y="234"/>
      </p:cViewPr>
      <p:guideLst>
        <p:guide orient="horz" pos="284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94" d="100"/>
          <a:sy n="94" d="100"/>
        </p:scale>
        <p:origin x="-3582" y="-108"/>
      </p:cViewPr>
      <p:guideLst>
        <p:guide orient="horz" pos="2952"/>
        <p:guide pos="2232"/>
      </p:guideLst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4.png>
</file>

<file path=ppt/media/image15.pn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01410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r">
              <a:defRPr sz="1200"/>
            </a:lvl1pPr>
          </a:lstStyle>
          <a:p>
            <a:fld id="{834441DC-6262-4676-8089-739DE20D1D3B}" type="datetimeFigureOut">
              <a:rPr lang="en-CA" smtClean="0"/>
              <a:pPr/>
              <a:t>2021-05-30</a:t>
            </a:fld>
            <a:endParaRPr lang="en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703263"/>
            <a:ext cx="6248400" cy="3514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046" tIns="47023" rIns="94046" bIns="47023" rtlCol="0" anchor="ctr"/>
          <a:lstStyle/>
          <a:p>
            <a:endParaRPr lang="en-CA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08660" y="4451985"/>
            <a:ext cx="5669280" cy="4217670"/>
          </a:xfrm>
          <a:prstGeom prst="rect">
            <a:avLst/>
          </a:prstGeom>
        </p:spPr>
        <p:txBody>
          <a:bodyPr vert="horz" lIns="94046" tIns="47023" rIns="94046" bIns="47023" rtlCol="0"/>
          <a:lstStyle/>
          <a:p>
            <a:pPr lvl="0"/>
            <a:r>
              <a:rPr lang="en-CA"/>
              <a:t>Modifiez les styles du texte du masque</a:t>
            </a:r>
          </a:p>
          <a:p>
            <a:pPr lvl="1"/>
            <a:r>
              <a:rPr lang="en-CA"/>
              <a:t>Deuxième niveau</a:t>
            </a:r>
          </a:p>
          <a:p>
            <a:pPr lvl="2"/>
            <a:r>
              <a:rPr lang="en-CA"/>
              <a:t>Troisième niveau</a:t>
            </a:r>
          </a:p>
          <a:p>
            <a:pPr lvl="3"/>
            <a:r>
              <a:rPr lang="en-CA"/>
              <a:t>Quatrième niveau</a:t>
            </a:r>
          </a:p>
          <a:p>
            <a:pPr lvl="4"/>
            <a:r>
              <a:rPr lang="en-CA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01410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r">
              <a:defRPr sz="1200"/>
            </a:lvl1pPr>
          </a:lstStyle>
          <a:p>
            <a:fld id="{C9E63B0C-45FA-42EB-8101-A2B8393445D8}" type="slidenum">
              <a:rPr lang="en-CA" smtClean="0"/>
              <a:pPr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7681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blat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tre 1"/>
          <p:cNvSpPr>
            <a:spLocks noGrp="1"/>
          </p:cNvSpPr>
          <p:nvPr userDrawn="1">
            <p:ph type="ctrTitle" hasCustomPrompt="1"/>
            <p:custDataLst>
              <p:tags r:id="rId2"/>
            </p:custDataLst>
          </p:nvPr>
        </p:nvSpPr>
        <p:spPr>
          <a:xfrm>
            <a:off x="335360" y="404664"/>
            <a:ext cx="7104112" cy="4536504"/>
          </a:xfrm>
          <a:prstGeom prst="rect">
            <a:avLst/>
          </a:prstGeom>
          <a:solidFill>
            <a:srgbClr val="FFFFFF"/>
          </a:solidFill>
        </p:spPr>
        <p:txBody>
          <a:bodyPr lIns="180000" tIns="72000" rIns="72000" bIns="72000" anchor="t" anchorCtr="0">
            <a:normAutofit/>
          </a:bodyPr>
          <a:lstStyle>
            <a:lvl1pPr algn="l">
              <a:lnSpc>
                <a:spcPct val="100000"/>
              </a:lnSpc>
              <a:defRPr sz="2400" u="none" cap="none" baseline="0">
                <a:solidFill>
                  <a:srgbClr val="003399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CA" noProof="0" dirty="0"/>
              <a:t>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5087888" y="5373218"/>
            <a:ext cx="7104112" cy="863525"/>
          </a:xfrm>
          <a:solidFill>
            <a:srgbClr val="FFFFFF"/>
          </a:solidFill>
        </p:spPr>
        <p:txBody>
          <a:bodyPr lIns="180000" tIns="72000" rIns="72000" bIns="72000" anchor="ctr">
            <a:normAutofit/>
          </a:bodyPr>
          <a:lstStyle>
            <a:lvl1pPr>
              <a:lnSpc>
                <a:spcPct val="100000"/>
              </a:lnSpc>
              <a:defRPr sz="1600">
                <a:solidFill>
                  <a:srgbClr val="003399"/>
                </a:solidFill>
              </a:defRPr>
            </a:lvl1pPr>
          </a:lstStyle>
          <a:p>
            <a:pPr lvl="0"/>
            <a:r>
              <a:rPr lang="en-CA" noProof="0" dirty="0"/>
              <a:t>Date</a:t>
            </a:r>
          </a:p>
          <a:p>
            <a:pPr lvl="0"/>
            <a:r>
              <a:rPr lang="en-CA" noProof="0" dirty="0"/>
              <a:t>Author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99E0F8A-EF55-4ACC-B788-2D4545D909D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4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67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45000"/>
            <a:ext cx="11232000" cy="71794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CA" noProof="0" dirty="0"/>
              <a:t>Click to edit title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79377" y="1052736"/>
            <a:ext cx="11196980" cy="4896544"/>
          </a:xfrm>
        </p:spPr>
        <p:txBody>
          <a:bodyPr lIns="72000" rIns="72000"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buClr>
                <a:srgbClr val="808D97"/>
              </a:buClr>
              <a:defRPr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</a:lstStyle>
          <a:p>
            <a:pPr lvl="0"/>
            <a:r>
              <a:rPr lang="en-CA" dirty="0"/>
              <a:t>Click to edit text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89523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45000"/>
            <a:ext cx="11232000" cy="717944"/>
          </a:xfrm>
          <a:prstGeom prst="rect">
            <a:avLst/>
          </a:prstGeom>
        </p:spPr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5139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188640"/>
            <a:ext cx="11232000" cy="717944"/>
          </a:xfrm>
          <a:prstGeom prst="rect">
            <a:avLst/>
          </a:prstGeom>
        </p:spPr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80046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4.xml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ags" Target="../tags/tag2.xml"/><Relationship Id="rId5" Type="http://schemas.openxmlformats.org/officeDocument/2006/relationships/theme" Target="../theme/theme1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1DE64D1-E361-4249-981D-9AF084A9377F}"/>
              </a:ext>
            </a:extLst>
          </p:cNvPr>
          <p:cNvSpPr/>
          <p:nvPr userDrawn="1"/>
        </p:nvSpPr>
        <p:spPr>
          <a:xfrm>
            <a:off x="0" y="0"/>
            <a:ext cx="12192000" cy="837000"/>
          </a:xfrm>
          <a:prstGeom prst="rect">
            <a:avLst/>
          </a:prstGeom>
          <a:solidFill>
            <a:schemeClr val="bg1">
              <a:lumMod val="95000"/>
              <a:alpha val="34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13" name="Object 12" hidden="1"/>
          <p:cNvGraphicFramePr>
            <a:graphicFrameLocks noChangeAspect="1"/>
          </p:cNvGraphicFramePr>
          <p:nvPr>
            <p:custDataLst>
              <p:tags r:id="rId6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9" imgW="360" imgH="360" progId="">
                  <p:embed/>
                </p:oleObj>
              </mc:Choice>
              <mc:Fallback>
                <p:oleObj name="think-cell Slide" r:id="rId9" imgW="360" imgH="360" progId="">
                  <p:embed/>
                  <p:pic>
                    <p:nvPicPr>
                      <p:cNvPr id="0" name="Picture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ce réservé du titre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467637" y="45000"/>
            <a:ext cx="11232000" cy="719993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en-CA" noProof="0" dirty="0"/>
              <a:t>Click to edit title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  <p:custDataLst>
              <p:tags r:id="rId8"/>
            </p:custDataLst>
          </p:nvPr>
        </p:nvSpPr>
        <p:spPr>
          <a:xfrm>
            <a:off x="479376" y="1052736"/>
            <a:ext cx="11232000" cy="4896544"/>
          </a:xfrm>
          <a:prstGeom prst="rect">
            <a:avLst/>
          </a:prstGeom>
        </p:spPr>
        <p:txBody>
          <a:bodyPr vert="horz" lIns="72000" tIns="45720" rIns="72000" bIns="45720" rtlCol="0">
            <a:normAutofit/>
          </a:bodyPr>
          <a:lstStyle/>
          <a:p>
            <a:pPr lvl="0"/>
            <a:r>
              <a:rPr lang="en-CA"/>
              <a:t>Click to edit text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0"/>
            <a:endParaRPr lang="en-CA"/>
          </a:p>
          <a:p>
            <a:pPr lvl="0"/>
            <a:endParaRPr lang="en-CA"/>
          </a:p>
          <a:p>
            <a:pPr lvl="3"/>
            <a:endParaRPr lang="en-CA" dirty="0"/>
          </a:p>
        </p:txBody>
      </p:sp>
      <p:sp>
        <p:nvSpPr>
          <p:cNvPr id="11" name="Rectangle 15"/>
          <p:cNvSpPr txBox="1">
            <a:spLocks noChangeArrowheads="1"/>
          </p:cNvSpPr>
          <p:nvPr/>
        </p:nvSpPr>
        <p:spPr bwMode="auto">
          <a:xfrm>
            <a:off x="11784000" y="6498000"/>
            <a:ext cx="408000" cy="360000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  <a:effectLst/>
        </p:spPr>
        <p:txBody>
          <a:bodyPr wrap="none" lIns="0" tIns="45680" rIns="72000" bIns="45680" anchor="ctr" anchorCtr="0"/>
          <a:lstStyle>
            <a:lvl1pPr algn="r">
              <a:spcBef>
                <a:spcPct val="0"/>
              </a:spcBef>
              <a:buClr>
                <a:schemeClr val="tx2"/>
              </a:buClr>
              <a:buSzPct val="65000"/>
              <a:defRPr sz="800">
                <a:solidFill>
                  <a:schemeClr val="folHlink"/>
                </a:solidFill>
                <a:cs typeface="+mn-cs"/>
              </a:defRPr>
            </a:lvl1pPr>
          </a:lstStyle>
          <a:p>
            <a:pPr algn="ctr">
              <a:defRPr/>
            </a:pPr>
            <a:fld id="{0BAFF7BF-13FC-4B87-9050-422B658FE5B2}" type="slidenum">
              <a:rPr lang="en-CA" sz="800" b="1" smtClean="0">
                <a:solidFill>
                  <a:srgbClr val="8996A0"/>
                </a:solidFill>
                <a:latin typeface="Arial Black" pitchFamily="34" charset="0"/>
              </a:rPr>
              <a:pPr algn="ctr">
                <a:defRPr/>
              </a:pPr>
              <a:t>‹Nr.›</a:t>
            </a:fld>
            <a:endParaRPr lang="en-CA" sz="800" b="1" dirty="0">
              <a:solidFill>
                <a:srgbClr val="8996A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61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64" r:id="rId2"/>
    <p:sldLayoutId id="2147483768" r:id="rId3"/>
    <p:sldLayoutId id="2147483798" r:id="rId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lang="en-CA" sz="2000" kern="1200" cap="none" baseline="0" noProof="0" dirty="0">
          <a:solidFill>
            <a:srgbClr val="8996A0"/>
          </a:solidFill>
          <a:latin typeface="Arial Black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SzPct val="80000"/>
        <a:buFont typeface="Arial" pitchFamily="34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1600"/>
        </a:lnSpc>
        <a:spcBef>
          <a:spcPts val="600"/>
        </a:spcBef>
        <a:buClr>
          <a:srgbClr val="8996A0"/>
        </a:buClr>
        <a:buFont typeface="Arial" pitchFamily="34" charset="0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ckcharts.com/sp500" TargetMode="External"/><Relationship Id="rId2" Type="http://schemas.openxmlformats.org/officeDocument/2006/relationships/hyperlink" Target="https://www.slickcharts.com/nasdaq100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n.wikipedia.org/wiki/List_of_presidents_of_the_United_States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E1E8-E6D2-4A24-8D9D-267DCFDB7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7182885-E08C-4FF2-B1BD-620BD6D61FFC}"/>
              </a:ext>
            </a:extLst>
          </p:cNvPr>
          <p:cNvSpPr/>
          <p:nvPr/>
        </p:nvSpPr>
        <p:spPr>
          <a:xfrm>
            <a:off x="7392144" y="6547445"/>
            <a:ext cx="490837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Copyright © 2007: 2021 by Georg zur Bonsen, Baden / Switzerland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C6C1A72-3393-4F88-A46C-11E71B0A1BD0}"/>
              </a:ext>
            </a:extLst>
          </p:cNvPr>
          <p:cNvSpPr/>
          <p:nvPr/>
        </p:nvSpPr>
        <p:spPr>
          <a:xfrm>
            <a:off x="31998" y="6673130"/>
            <a:ext cx="6696744" cy="16420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Image source: Amir Hanna, Rush Hour in Dubai / UAE, 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+mj-lt"/>
              </a:rPr>
              <a:t>unsplash.com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1D9DD4-E61E-1141-9BFA-74DCE408BA98}"/>
              </a:ext>
            </a:extLst>
          </p:cNvPr>
          <p:cNvSpPr/>
          <p:nvPr/>
        </p:nvSpPr>
        <p:spPr>
          <a:xfrm>
            <a:off x="7356140" y="6345324"/>
            <a:ext cx="369101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Version 8.03 'The Tabulating Machine' (2021-05-27)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C1E36A-0121-3B4A-9F88-5BDBE56DB915}"/>
              </a:ext>
            </a:extLst>
          </p:cNvPr>
          <p:cNvSpPr/>
          <p:nvPr/>
        </p:nvSpPr>
        <p:spPr>
          <a:xfrm>
            <a:off x="912000" y="3070669"/>
            <a:ext cx="101165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chemeClr val="bg1"/>
                </a:solidFill>
              </a:rPr>
              <a:t>Transforming Big Data into Powerful Insights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AC97E5-93BF-1B4C-81C2-E42AB64133DF}"/>
              </a:ext>
            </a:extLst>
          </p:cNvPr>
          <p:cNvSpPr/>
          <p:nvPr/>
        </p:nvSpPr>
        <p:spPr>
          <a:xfrm>
            <a:off x="299356" y="1592958"/>
            <a:ext cx="61206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 powerful programming language and analytics engine </a:t>
            </a:r>
          </a:p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enabling rapid transformation of big data into powerful insights</a:t>
            </a:r>
          </a:p>
        </p:txBody>
      </p:sp>
    </p:spTree>
    <p:extLst>
      <p:ext uri="{BB962C8B-B14F-4D97-AF65-F5344CB8AC3E}">
        <p14:creationId xmlns:p14="http://schemas.microsoft.com/office/powerpoint/2010/main" val="701862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2061000"/>
            <a:ext cx="11232000" cy="2088000"/>
          </a:xfrm>
        </p:spPr>
        <p:txBody>
          <a:bodyPr/>
          <a:lstStyle/>
          <a:p>
            <a:pPr algn="ctr"/>
            <a:r>
              <a:rPr lang="de-CH" sz="5400" dirty="0">
                <a:solidFill>
                  <a:srgbClr val="3264C8"/>
                </a:solidFill>
              </a:rPr>
              <a:t>B4P </a:t>
            </a:r>
            <a:br>
              <a:rPr lang="de-CH" sz="5400" dirty="0">
                <a:solidFill>
                  <a:srgbClr val="3264C8"/>
                </a:solidFill>
              </a:rPr>
            </a:br>
            <a:r>
              <a:rPr lang="de-CH" sz="5400" dirty="0" err="1">
                <a:solidFill>
                  <a:srgbClr val="3264C8"/>
                </a:solidFill>
              </a:rPr>
              <a:t>Examples</a:t>
            </a:r>
            <a:endParaRPr lang="de-CH" sz="5400" dirty="0">
              <a:solidFill>
                <a:srgbClr val="3264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98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A682A5A8-CBB8-4C44-AF2F-70C6453AB860}"/>
              </a:ext>
            </a:extLst>
          </p:cNvPr>
          <p:cNvSpPr/>
          <p:nvPr/>
        </p:nvSpPr>
        <p:spPr>
          <a:xfrm>
            <a:off x="7824001" y="1137147"/>
            <a:ext cx="3528000" cy="3963733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829398-B287-A64A-948E-DFA349733175}"/>
              </a:ext>
            </a:extLst>
          </p:cNvPr>
          <p:cNvSpPr/>
          <p:nvPr/>
        </p:nvSpPr>
        <p:spPr>
          <a:xfrm>
            <a:off x="768000" y="1198223"/>
            <a:ext cx="3102012" cy="4030778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0" name="Triangle 19">
            <a:extLst>
              <a:ext uri="{FF2B5EF4-FFF2-40B4-BE49-F238E27FC236}">
                <a16:creationId xmlns:a16="http://schemas.microsoft.com/office/drawing/2014/main" id="{F3863493-B3F6-A448-BA0C-EE7C96C9CA14}"/>
              </a:ext>
            </a:extLst>
          </p:cNvPr>
          <p:cNvSpPr/>
          <p:nvPr/>
        </p:nvSpPr>
        <p:spPr>
          <a:xfrm rot="16200000">
            <a:off x="4690133" y="1967013"/>
            <a:ext cx="3963733" cy="2304000"/>
          </a:xfrm>
          <a:prstGeom prst="triangle">
            <a:avLst/>
          </a:prstGeom>
          <a:solidFill>
            <a:schemeClr val="bg1">
              <a:lumMod val="95000"/>
              <a:alpha val="3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" name="Triangle 2">
            <a:extLst>
              <a:ext uri="{FF2B5EF4-FFF2-40B4-BE49-F238E27FC236}">
                <a16:creationId xmlns:a16="http://schemas.microsoft.com/office/drawing/2014/main" id="{48D6845D-0323-584C-BB5A-4A4B309C2F05}"/>
              </a:ext>
            </a:extLst>
          </p:cNvPr>
          <p:cNvSpPr/>
          <p:nvPr/>
        </p:nvSpPr>
        <p:spPr>
          <a:xfrm rot="5400000">
            <a:off x="3006624" y="2061614"/>
            <a:ext cx="4030778" cy="2304000"/>
          </a:xfrm>
          <a:prstGeom prst="triangle">
            <a:avLst/>
          </a:prstGeom>
          <a:solidFill>
            <a:schemeClr val="bg1">
              <a:lumMod val="95000"/>
              <a:alpha val="3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Soccer Clubs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5CE758C-C5E8-4F2B-A8C3-E3F1076D5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162" y="1539844"/>
            <a:ext cx="3160179" cy="1396465"/>
          </a:xfrm>
          <a:prstGeom prst="rect">
            <a:avLst/>
          </a:prstGeom>
          <a:ln>
            <a:noFill/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66C4D2D0-8A95-45BF-9237-FAD346E6FA76}"/>
              </a:ext>
            </a:extLst>
          </p:cNvPr>
          <p:cNvSpPr/>
          <p:nvPr/>
        </p:nvSpPr>
        <p:spPr>
          <a:xfrm>
            <a:off x="480000" y="1198222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Football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7C4B4D0-E5B8-4856-9504-37BA1EE7A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783" y="3553207"/>
            <a:ext cx="2138787" cy="1560898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3BDD4802-7CB2-4162-9CE8-89F7DFE48F4F}"/>
              </a:ext>
            </a:extLst>
          </p:cNvPr>
          <p:cNvSpPr/>
          <p:nvPr/>
        </p:nvSpPr>
        <p:spPr>
          <a:xfrm>
            <a:off x="1847033" y="5744889"/>
            <a:ext cx="8497934" cy="93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Task:  A new football club should be created by merging two existing sports clubs: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The tables of the two clubs are arranged differently and use different naming schemes  (e.g. qualification levels)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people are members in both clubs and need to be resolved properly.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Highlight possible inconsistencies (red text color)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208C3F-3ECD-4A62-BA71-1CDD7C7A2081}"/>
              </a:ext>
            </a:extLst>
          </p:cNvPr>
          <p:cNvSpPr/>
          <p:nvPr/>
        </p:nvSpPr>
        <p:spPr>
          <a:xfrm>
            <a:off x="416764" y="3211454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Soccer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1750BE1B-3FD6-4299-9FB0-24CD6062C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2434" y="1606388"/>
            <a:ext cx="3442560" cy="3168000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27B90398-F1CD-47DD-BCE4-0317078EB744}"/>
              </a:ext>
            </a:extLst>
          </p:cNvPr>
          <p:cNvSpPr/>
          <p:nvPr/>
        </p:nvSpPr>
        <p:spPr>
          <a:xfrm>
            <a:off x="7824002" y="1137147"/>
            <a:ext cx="2880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Merged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44" name="Gruppieren 8">
            <a:extLst>
              <a:ext uri="{FF2B5EF4-FFF2-40B4-BE49-F238E27FC236}">
                <a16:creationId xmlns:a16="http://schemas.microsoft.com/office/drawing/2014/main" id="{15BEF521-9E40-DD4D-B637-16B3F30AB2B9}"/>
              </a:ext>
            </a:extLst>
          </p:cNvPr>
          <p:cNvGrpSpPr/>
          <p:nvPr/>
        </p:nvGrpSpPr>
        <p:grpSpPr>
          <a:xfrm>
            <a:off x="5235919" y="2709000"/>
            <a:ext cx="1207750" cy="708185"/>
            <a:chOff x="4944000" y="2447255"/>
            <a:chExt cx="1440000" cy="909745"/>
          </a:xfrm>
        </p:grpSpPr>
        <p:sp>
          <p:nvSpPr>
            <p:cNvPr id="51" name="B4P">
              <a:extLst>
                <a:ext uri="{FF2B5EF4-FFF2-40B4-BE49-F238E27FC236}">
                  <a16:creationId xmlns:a16="http://schemas.microsoft.com/office/drawing/2014/main" id="{41B4BDD4-0C36-A647-8BFF-8F6386CC3217}"/>
                </a:ext>
              </a:extLst>
            </p:cNvPr>
            <p:cNvSpPr txBox="1"/>
            <p:nvPr/>
          </p:nvSpPr>
          <p:spPr>
            <a:xfrm>
              <a:off x="4944000" y="2447255"/>
              <a:ext cx="1440000" cy="4320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rIns="45719" anchor="ctr" anchorCtr="0">
              <a:noAutofit/>
            </a:bodyPr>
            <a:lstStyle>
              <a:lvl1pPr algn="ctr">
                <a:defRPr sz="4200" b="1">
                  <a:solidFill>
                    <a:srgbClr val="FFFFFF"/>
                  </a:solidFill>
                </a:defRPr>
              </a:lvl1pPr>
            </a:lstStyle>
            <a:p>
              <a:r>
                <a:rPr lang="en-US" sz="3600" noProof="1"/>
                <a:t>4P</a:t>
              </a:r>
            </a:p>
          </p:txBody>
        </p:sp>
        <p:sp>
          <p:nvSpPr>
            <p:cNvPr id="52" name="Triangle">
              <a:extLst>
                <a:ext uri="{FF2B5EF4-FFF2-40B4-BE49-F238E27FC236}">
                  <a16:creationId xmlns:a16="http://schemas.microsoft.com/office/drawing/2014/main" id="{E92130DC-56F2-E547-B36C-A20AC81A1525}"/>
                </a:ext>
              </a:extLst>
            </p:cNvPr>
            <p:cNvSpPr/>
            <p:nvPr/>
          </p:nvSpPr>
          <p:spPr>
            <a:xfrm rot="5400000">
              <a:off x="5447936" y="2709000"/>
              <a:ext cx="432000" cy="86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noFill/>
            </a:ln>
          </p:spPr>
          <p:txBody>
            <a:bodyPr lIns="36000" tIns="36000" rIns="36000" bIns="36000" anchor="ctr"/>
            <a:lstStyle/>
            <a:p>
              <a:endParaRPr lang="en-US" dirty="0"/>
            </a:p>
          </p:txBody>
        </p:sp>
      </p:grpSp>
      <p:grpSp>
        <p:nvGrpSpPr>
          <p:cNvPr id="45" name="Gruppieren 20">
            <a:extLst>
              <a:ext uri="{FF2B5EF4-FFF2-40B4-BE49-F238E27FC236}">
                <a16:creationId xmlns:a16="http://schemas.microsoft.com/office/drawing/2014/main" id="{8AED75AA-347E-D54B-8FBC-D6C469A13876}"/>
              </a:ext>
            </a:extLst>
          </p:cNvPr>
          <p:cNvGrpSpPr/>
          <p:nvPr/>
        </p:nvGrpSpPr>
        <p:grpSpPr>
          <a:xfrm>
            <a:off x="5277616" y="2735777"/>
            <a:ext cx="1134143" cy="909223"/>
            <a:chOff x="4944000" y="2349000"/>
            <a:chExt cx="1440000" cy="1152000"/>
          </a:xfrm>
        </p:grpSpPr>
        <p:sp>
          <p:nvSpPr>
            <p:cNvPr id="48" name="Rechteck: abgerundete Ecken 14">
              <a:extLst>
                <a:ext uri="{FF2B5EF4-FFF2-40B4-BE49-F238E27FC236}">
                  <a16:creationId xmlns:a16="http://schemas.microsoft.com/office/drawing/2014/main" id="{F12A5296-5952-4644-9E45-10EBC677F557}"/>
                </a:ext>
              </a:extLst>
            </p:cNvPr>
            <p:cNvSpPr/>
            <p:nvPr/>
          </p:nvSpPr>
          <p:spPr>
            <a:xfrm>
              <a:off x="4944224" y="2349000"/>
              <a:ext cx="1439712" cy="1152000"/>
            </a:xfrm>
            <a:prstGeom prst="roundRect">
              <a:avLst>
                <a:gd name="adj" fmla="val 11065"/>
              </a:avLst>
            </a:prstGeom>
            <a:gradFill flip="none" rotWithShape="1">
              <a:gsLst>
                <a:gs pos="0">
                  <a:srgbClr val="1E3C78"/>
                </a:gs>
                <a:gs pos="100000">
                  <a:srgbClr val="3264C8"/>
                </a:gs>
              </a:gsLst>
              <a:lin ang="5400000" scaled="1"/>
              <a:tileRect/>
            </a:gradFill>
            <a:ln w="12700">
              <a:miter lim="400000"/>
            </a:ln>
            <a:effectLst/>
          </p:spPr>
          <p:txBody>
            <a:bodyPr lIns="36000" tIns="36000" rIns="36000" bIns="36000" anchor="ctr"/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9" name="B4P">
              <a:extLst>
                <a:ext uri="{FF2B5EF4-FFF2-40B4-BE49-F238E27FC236}">
                  <a16:creationId xmlns:a16="http://schemas.microsoft.com/office/drawing/2014/main" id="{18D9162D-BD4C-0B4B-8737-C9CD59A74343}"/>
                </a:ext>
              </a:extLst>
            </p:cNvPr>
            <p:cNvSpPr txBox="1"/>
            <p:nvPr/>
          </p:nvSpPr>
          <p:spPr>
            <a:xfrm>
              <a:off x="4944000" y="2447255"/>
              <a:ext cx="1440000" cy="4320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rIns="45719" anchor="ctr" anchorCtr="0">
              <a:noAutofit/>
            </a:bodyPr>
            <a:lstStyle>
              <a:lvl1pPr algn="ctr">
                <a:defRPr sz="4200" b="1">
                  <a:solidFill>
                    <a:srgbClr val="FFFFFF"/>
                  </a:solidFill>
                </a:defRPr>
              </a:lvl1pPr>
            </a:lstStyle>
            <a:p>
              <a:r>
                <a:rPr lang="en-US" sz="3600" noProof="1"/>
                <a:t>B4P</a:t>
              </a:r>
            </a:p>
          </p:txBody>
        </p:sp>
        <p:sp>
          <p:nvSpPr>
            <p:cNvPr id="50" name="Triangle">
              <a:extLst>
                <a:ext uri="{FF2B5EF4-FFF2-40B4-BE49-F238E27FC236}">
                  <a16:creationId xmlns:a16="http://schemas.microsoft.com/office/drawing/2014/main" id="{58043186-6366-E84C-BE80-2B49FDE54691}"/>
                </a:ext>
              </a:extLst>
            </p:cNvPr>
            <p:cNvSpPr/>
            <p:nvPr/>
          </p:nvSpPr>
          <p:spPr>
            <a:xfrm rot="5400000">
              <a:off x="5447999" y="2886706"/>
              <a:ext cx="432000" cy="572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noFill/>
            </a:ln>
          </p:spPr>
          <p:txBody>
            <a:bodyPr lIns="36000" tIns="36000" rIns="36000" bIns="36000" anchor="ctr"/>
            <a:lstStyle/>
            <a:p>
              <a:endParaRPr lang="en-US" dirty="0"/>
            </a:p>
          </p:txBody>
        </p:sp>
      </p:grpSp>
      <p:sp>
        <p:nvSpPr>
          <p:cNvPr id="46" name="Right Arrow 26">
            <a:extLst>
              <a:ext uri="{FF2B5EF4-FFF2-40B4-BE49-F238E27FC236}">
                <a16:creationId xmlns:a16="http://schemas.microsoft.com/office/drawing/2014/main" id="{EB89E092-C779-6842-9C80-05A79719BC52}"/>
              </a:ext>
            </a:extLst>
          </p:cNvPr>
          <p:cNvSpPr/>
          <p:nvPr/>
        </p:nvSpPr>
        <p:spPr>
          <a:xfrm>
            <a:off x="4711892" y="3109001"/>
            <a:ext cx="300026" cy="293481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7" name="Right Arrow 27">
            <a:extLst>
              <a:ext uri="{FF2B5EF4-FFF2-40B4-BE49-F238E27FC236}">
                <a16:creationId xmlns:a16="http://schemas.microsoft.com/office/drawing/2014/main" id="{79D12D36-16A6-204B-8526-A97A1EB02AD9}"/>
              </a:ext>
            </a:extLst>
          </p:cNvPr>
          <p:cNvSpPr/>
          <p:nvPr/>
        </p:nvSpPr>
        <p:spPr>
          <a:xfrm>
            <a:off x="6595250" y="3043647"/>
            <a:ext cx="300026" cy="293481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7911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Gerade Verbindung mit Pfeil 55">
            <a:extLst>
              <a:ext uri="{FF2B5EF4-FFF2-40B4-BE49-F238E27FC236}">
                <a16:creationId xmlns:a16="http://schemas.microsoft.com/office/drawing/2014/main" id="{ADAE950A-AB2C-40C5-8A38-BD1E69ACB8ED}"/>
              </a:ext>
            </a:extLst>
          </p:cNvPr>
          <p:cNvCxnSpPr>
            <a:cxnSpLocks/>
          </p:cNvCxnSpPr>
          <p:nvPr/>
        </p:nvCxnSpPr>
        <p:spPr>
          <a:xfrm>
            <a:off x="984000" y="1629000"/>
            <a:ext cx="0" cy="496800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F687A123-E791-4C32-AD00-4D19056CCB6F}"/>
              </a:ext>
            </a:extLst>
          </p:cNvPr>
          <p:cNvSpPr txBox="1"/>
          <p:nvPr/>
        </p:nvSpPr>
        <p:spPr>
          <a:xfrm>
            <a:off x="1632002" y="1701056"/>
            <a:ext cx="7271998" cy="482394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     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     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000" b="1" noProof="1">
              <a:solidFill>
                <a:schemeClr val="bg1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headers.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rows.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     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</a:t>
            </a:r>
          </a:p>
          <a:p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{Last Name,First Name},{Level,Town},append," or "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     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     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     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15" name="Rechteck 48">
            <a:extLst>
              <a:ext uri="{FF2B5EF4-FFF2-40B4-BE49-F238E27FC236}">
                <a16:creationId xmlns:a16="http://schemas.microsoft.com/office/drawing/2014/main" id="{A7C6D18E-E897-451D-A015-2BAE3533FBDC}"/>
              </a:ext>
            </a:extLst>
          </p:cNvPr>
          <p:cNvSpPr/>
          <p:nvPr/>
        </p:nvSpPr>
        <p:spPr>
          <a:xfrm>
            <a:off x="552000" y="1701000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17" name="Rechteck 49">
            <a:extLst>
              <a:ext uri="{FF2B5EF4-FFF2-40B4-BE49-F238E27FC236}">
                <a16:creationId xmlns:a16="http://schemas.microsoft.com/office/drawing/2014/main" id="{908C6266-EE69-4610-B5A4-0C890D01FFE6}"/>
              </a:ext>
            </a:extLst>
          </p:cNvPr>
          <p:cNvSpPr/>
          <p:nvPr/>
        </p:nvSpPr>
        <p:spPr>
          <a:xfrm>
            <a:off x="552000" y="2709000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18" name="Rechteck 50">
            <a:extLst>
              <a:ext uri="{FF2B5EF4-FFF2-40B4-BE49-F238E27FC236}">
                <a16:creationId xmlns:a16="http://schemas.microsoft.com/office/drawing/2014/main" id="{D641C0F8-310E-4B42-9EEA-ADCC965DEC9A}"/>
              </a:ext>
            </a:extLst>
          </p:cNvPr>
          <p:cNvSpPr/>
          <p:nvPr/>
        </p:nvSpPr>
        <p:spPr>
          <a:xfrm>
            <a:off x="552000" y="422100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20" name="Rechteck 58">
            <a:extLst>
              <a:ext uri="{FF2B5EF4-FFF2-40B4-BE49-F238E27FC236}">
                <a16:creationId xmlns:a16="http://schemas.microsoft.com/office/drawing/2014/main" id="{7D40066F-11C8-4EDE-BBAE-0E308B3A8D61}"/>
              </a:ext>
            </a:extLst>
          </p:cNvPr>
          <p:cNvSpPr/>
          <p:nvPr/>
        </p:nvSpPr>
        <p:spPr>
          <a:xfrm>
            <a:off x="552000" y="2205000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1" name="Rechteck 65">
            <a:extLst>
              <a:ext uri="{FF2B5EF4-FFF2-40B4-BE49-F238E27FC236}">
                <a16:creationId xmlns:a16="http://schemas.microsoft.com/office/drawing/2014/main" id="{1E11BD07-95A0-4421-9D4D-6D11A092E221}"/>
              </a:ext>
            </a:extLst>
          </p:cNvPr>
          <p:cNvSpPr/>
          <p:nvPr/>
        </p:nvSpPr>
        <p:spPr>
          <a:xfrm>
            <a:off x="552000" y="3717000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2" name="Rechteck 73">
            <a:extLst>
              <a:ext uri="{FF2B5EF4-FFF2-40B4-BE49-F238E27FC236}">
                <a16:creationId xmlns:a16="http://schemas.microsoft.com/office/drawing/2014/main" id="{061212AA-C2E5-4D70-B9FF-D78DCECD3A6B}"/>
              </a:ext>
            </a:extLst>
          </p:cNvPr>
          <p:cNvSpPr/>
          <p:nvPr/>
        </p:nvSpPr>
        <p:spPr>
          <a:xfrm>
            <a:off x="552000" y="3213000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4" name="Rechteck 51">
            <a:extLst>
              <a:ext uri="{FF2B5EF4-FFF2-40B4-BE49-F238E27FC236}">
                <a16:creationId xmlns:a16="http://schemas.microsoft.com/office/drawing/2014/main" id="{161E470C-2431-499B-A970-36566D10BEAC}"/>
              </a:ext>
            </a:extLst>
          </p:cNvPr>
          <p:cNvSpPr/>
          <p:nvPr/>
        </p:nvSpPr>
        <p:spPr>
          <a:xfrm>
            <a:off x="552000" y="60210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07FB9E97-0DD0-4F56-B9EE-B1838DD58F10}"/>
              </a:ext>
            </a:extLst>
          </p:cNvPr>
          <p:cNvSpPr/>
          <p:nvPr/>
        </p:nvSpPr>
        <p:spPr>
          <a:xfrm>
            <a:off x="336000" y="170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1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581B7552-5A35-477D-B395-B98DD32BC146}"/>
              </a:ext>
            </a:extLst>
          </p:cNvPr>
          <p:cNvSpPr/>
          <p:nvPr/>
        </p:nvSpPr>
        <p:spPr>
          <a:xfrm>
            <a:off x="336000" y="2205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2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D7F6A320-245F-4480-B8BE-D632516184B7}"/>
              </a:ext>
            </a:extLst>
          </p:cNvPr>
          <p:cNvSpPr/>
          <p:nvPr/>
        </p:nvSpPr>
        <p:spPr>
          <a:xfrm>
            <a:off x="336000" y="2709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3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4D3BF1C9-24CD-4548-9061-656D6A0E8036}"/>
              </a:ext>
            </a:extLst>
          </p:cNvPr>
          <p:cNvSpPr/>
          <p:nvPr/>
        </p:nvSpPr>
        <p:spPr>
          <a:xfrm>
            <a:off x="336000" y="3213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4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D6F3C50E-9668-450A-8138-08108A94476C}"/>
              </a:ext>
            </a:extLst>
          </p:cNvPr>
          <p:cNvSpPr/>
          <p:nvPr/>
        </p:nvSpPr>
        <p:spPr>
          <a:xfrm>
            <a:off x="336000" y="3717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5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E76270D2-FE50-4230-9AD2-B4BCE79225DF}"/>
              </a:ext>
            </a:extLst>
          </p:cNvPr>
          <p:cNvSpPr/>
          <p:nvPr/>
        </p:nvSpPr>
        <p:spPr>
          <a:xfrm>
            <a:off x="336000" y="42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6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6F07AB7B-C0B1-4441-810B-885DBB4ECE68}"/>
              </a:ext>
            </a:extLst>
          </p:cNvPr>
          <p:cNvSpPr/>
          <p:nvPr/>
        </p:nvSpPr>
        <p:spPr>
          <a:xfrm>
            <a:off x="336000" y="60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8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7" name="Titel 1">
            <a:extLst>
              <a:ext uri="{FF2B5EF4-FFF2-40B4-BE49-F238E27FC236}">
                <a16:creationId xmlns:a16="http://schemas.microsoft.com/office/drawing/2014/main" id="{0FE4255A-63AE-1245-8F47-C123B5EFEE8B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3264C8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Soccer Clubs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9" name="Rechteck 17">
            <a:extLst>
              <a:ext uri="{FF2B5EF4-FFF2-40B4-BE49-F238E27FC236}">
                <a16:creationId xmlns:a16="http://schemas.microsoft.com/office/drawing/2014/main" id="{44E64DC7-8265-1C4E-89DE-F09A563E0906}"/>
              </a:ext>
            </a:extLst>
          </p:cNvPr>
          <p:cNvSpPr/>
          <p:nvPr/>
        </p:nvSpPr>
        <p:spPr>
          <a:xfrm>
            <a:off x="9058841" y="1718918"/>
            <a:ext cx="2592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Easy to read multi-word names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Functions, variables, tables, etc.</a:t>
            </a:r>
          </a:p>
        </p:txBody>
      </p:sp>
      <p:sp>
        <p:nvSpPr>
          <p:cNvPr id="40" name="Rechteck 19">
            <a:extLst>
              <a:ext uri="{FF2B5EF4-FFF2-40B4-BE49-F238E27FC236}">
                <a16:creationId xmlns:a16="http://schemas.microsoft.com/office/drawing/2014/main" id="{26942C29-75C3-4542-904B-6E0818C5F1EC}"/>
              </a:ext>
            </a:extLst>
          </p:cNvPr>
          <p:cNvSpPr/>
          <p:nvPr/>
        </p:nvSpPr>
        <p:spPr>
          <a:xfrm>
            <a:off x="9047995" y="2493000"/>
            <a:ext cx="288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Rich and flexible function library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No or just small number of loops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and variables needed for coding</a:t>
            </a:r>
          </a:p>
        </p:txBody>
      </p:sp>
      <p:sp>
        <p:nvSpPr>
          <p:cNvPr id="41" name="Rechteck 20">
            <a:extLst>
              <a:ext uri="{FF2B5EF4-FFF2-40B4-BE49-F238E27FC236}">
                <a16:creationId xmlns:a16="http://schemas.microsoft.com/office/drawing/2014/main" id="{9E669716-794D-DE4C-925B-A1D5EDF5C59C}"/>
              </a:ext>
            </a:extLst>
          </p:cNvPr>
          <p:cNvSpPr/>
          <p:nvPr/>
        </p:nvSpPr>
        <p:spPr>
          <a:xfrm>
            <a:off x="9065166" y="3177000"/>
            <a:ext cx="288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Loading and saving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Full data transparency</a:t>
            </a:r>
          </a:p>
        </p:txBody>
      </p:sp>
      <p:sp>
        <p:nvSpPr>
          <p:cNvPr id="43" name="Rechteck 29">
            <a:extLst>
              <a:ext uri="{FF2B5EF4-FFF2-40B4-BE49-F238E27FC236}">
                <a16:creationId xmlns:a16="http://schemas.microsoft.com/office/drawing/2014/main" id="{51564DEC-F5C5-524B-8791-A3BA02F20C91}"/>
              </a:ext>
            </a:extLst>
          </p:cNvPr>
          <p:cNvSpPr/>
          <p:nvPr/>
        </p:nvSpPr>
        <p:spPr>
          <a:xfrm>
            <a:off x="9032049" y="3933393"/>
            <a:ext cx="252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Portability ensured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Statements are independent from platform and output format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C85FA7E-4CC6-4E40-8AF5-7504EC3636F2}"/>
              </a:ext>
            </a:extLst>
          </p:cNvPr>
          <p:cNvSpPr/>
          <p:nvPr/>
        </p:nvSpPr>
        <p:spPr>
          <a:xfrm>
            <a:off x="1606167" y="1135404"/>
            <a:ext cx="94578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Solution:  8 Statements</a:t>
            </a:r>
            <a:r>
              <a:rPr lang="en-US" b="1">
                <a:solidFill>
                  <a:schemeClr val="bg1">
                    <a:lumMod val="50000"/>
                  </a:schemeClr>
                </a:solidFill>
              </a:rPr>
              <a:t>.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96742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Gerade Verbindung mit Pfeil 55">
            <a:extLst>
              <a:ext uri="{FF2B5EF4-FFF2-40B4-BE49-F238E27FC236}">
                <a16:creationId xmlns:a16="http://schemas.microsoft.com/office/drawing/2014/main" id="{ADAE950A-AB2C-40C5-8A38-BD1E69ACB8ED}"/>
              </a:ext>
            </a:extLst>
          </p:cNvPr>
          <p:cNvCxnSpPr>
            <a:cxnSpLocks/>
          </p:cNvCxnSpPr>
          <p:nvPr/>
        </p:nvCxnSpPr>
        <p:spPr>
          <a:xfrm>
            <a:off x="984000" y="1629000"/>
            <a:ext cx="0" cy="496800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F687A123-E791-4C32-AD00-4D19056CCB6F}"/>
              </a:ext>
            </a:extLst>
          </p:cNvPr>
          <p:cNvSpPr txBox="1"/>
          <p:nvPr/>
        </p:nvSpPr>
        <p:spPr>
          <a:xfrm>
            <a:off x="1632002" y="1701056"/>
            <a:ext cx="7271998" cy="482394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     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     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sz="1000" b="1" noProof="1">
              <a:solidFill>
                <a:schemeClr val="bg1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headers.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rows.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     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</a:t>
            </a:r>
          </a:p>
          <a:p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{Last Name,First Name},{Level,Town},append," or "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     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     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 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freeze rows, 1,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auto width	    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  <a:endParaRPr lang="en-US" sz="10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	    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sheet, boldface, true, fill color, gray 15 );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 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([Level] = '*Questionable*'),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table style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 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row(), single, text color, red )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     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15" name="Rechteck 48">
            <a:extLst>
              <a:ext uri="{FF2B5EF4-FFF2-40B4-BE49-F238E27FC236}">
                <a16:creationId xmlns:a16="http://schemas.microsoft.com/office/drawing/2014/main" id="{A7C6D18E-E897-451D-A015-2BAE3533FBDC}"/>
              </a:ext>
            </a:extLst>
          </p:cNvPr>
          <p:cNvSpPr/>
          <p:nvPr/>
        </p:nvSpPr>
        <p:spPr>
          <a:xfrm>
            <a:off x="552000" y="1701000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17" name="Rechteck 49">
            <a:extLst>
              <a:ext uri="{FF2B5EF4-FFF2-40B4-BE49-F238E27FC236}">
                <a16:creationId xmlns:a16="http://schemas.microsoft.com/office/drawing/2014/main" id="{908C6266-EE69-4610-B5A4-0C890D01FFE6}"/>
              </a:ext>
            </a:extLst>
          </p:cNvPr>
          <p:cNvSpPr/>
          <p:nvPr/>
        </p:nvSpPr>
        <p:spPr>
          <a:xfrm>
            <a:off x="552000" y="2709000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18" name="Rechteck 50">
            <a:extLst>
              <a:ext uri="{FF2B5EF4-FFF2-40B4-BE49-F238E27FC236}">
                <a16:creationId xmlns:a16="http://schemas.microsoft.com/office/drawing/2014/main" id="{D641C0F8-310E-4B42-9EEA-ADCC965DEC9A}"/>
              </a:ext>
            </a:extLst>
          </p:cNvPr>
          <p:cNvSpPr/>
          <p:nvPr/>
        </p:nvSpPr>
        <p:spPr>
          <a:xfrm>
            <a:off x="552000" y="422100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20" name="Rechteck 58">
            <a:extLst>
              <a:ext uri="{FF2B5EF4-FFF2-40B4-BE49-F238E27FC236}">
                <a16:creationId xmlns:a16="http://schemas.microsoft.com/office/drawing/2014/main" id="{7D40066F-11C8-4EDE-BBAE-0E308B3A8D61}"/>
              </a:ext>
            </a:extLst>
          </p:cNvPr>
          <p:cNvSpPr/>
          <p:nvPr/>
        </p:nvSpPr>
        <p:spPr>
          <a:xfrm>
            <a:off x="552000" y="2205000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1" name="Rechteck 65">
            <a:extLst>
              <a:ext uri="{FF2B5EF4-FFF2-40B4-BE49-F238E27FC236}">
                <a16:creationId xmlns:a16="http://schemas.microsoft.com/office/drawing/2014/main" id="{1E11BD07-95A0-4421-9D4D-6D11A092E221}"/>
              </a:ext>
            </a:extLst>
          </p:cNvPr>
          <p:cNvSpPr/>
          <p:nvPr/>
        </p:nvSpPr>
        <p:spPr>
          <a:xfrm>
            <a:off x="552000" y="3717000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2" name="Rechteck 73">
            <a:extLst>
              <a:ext uri="{FF2B5EF4-FFF2-40B4-BE49-F238E27FC236}">
                <a16:creationId xmlns:a16="http://schemas.microsoft.com/office/drawing/2014/main" id="{061212AA-C2E5-4D70-B9FF-D78DCECD3A6B}"/>
              </a:ext>
            </a:extLst>
          </p:cNvPr>
          <p:cNvSpPr/>
          <p:nvPr/>
        </p:nvSpPr>
        <p:spPr>
          <a:xfrm>
            <a:off x="552000" y="3213000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3" name="Rechteck 74">
            <a:extLst>
              <a:ext uri="{FF2B5EF4-FFF2-40B4-BE49-F238E27FC236}">
                <a16:creationId xmlns:a16="http://schemas.microsoft.com/office/drawing/2014/main" id="{6FEBFBD5-4729-4B77-82DE-B350D75AA11F}"/>
              </a:ext>
            </a:extLst>
          </p:cNvPr>
          <p:cNvSpPr/>
          <p:nvPr/>
        </p:nvSpPr>
        <p:spPr>
          <a:xfrm>
            <a:off x="552000" y="472500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4" name="Rechteck 51">
            <a:extLst>
              <a:ext uri="{FF2B5EF4-FFF2-40B4-BE49-F238E27FC236}">
                <a16:creationId xmlns:a16="http://schemas.microsoft.com/office/drawing/2014/main" id="{161E470C-2431-499B-A970-36566D10BEAC}"/>
              </a:ext>
            </a:extLst>
          </p:cNvPr>
          <p:cNvSpPr/>
          <p:nvPr/>
        </p:nvSpPr>
        <p:spPr>
          <a:xfrm>
            <a:off x="552000" y="60210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D366FFB-6312-43C2-B75A-41C9E71C97F9}"/>
              </a:ext>
            </a:extLst>
          </p:cNvPr>
          <p:cNvSpPr/>
          <p:nvPr/>
        </p:nvSpPr>
        <p:spPr>
          <a:xfrm>
            <a:off x="9048000" y="5013000"/>
            <a:ext cx="288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Highly powerful formatting functions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Small number of statements suffice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07FB9E97-0DD0-4F56-B9EE-B1838DD58F10}"/>
              </a:ext>
            </a:extLst>
          </p:cNvPr>
          <p:cNvSpPr/>
          <p:nvPr/>
        </p:nvSpPr>
        <p:spPr>
          <a:xfrm>
            <a:off x="336000" y="170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1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581B7552-5A35-477D-B395-B98DD32BC146}"/>
              </a:ext>
            </a:extLst>
          </p:cNvPr>
          <p:cNvSpPr/>
          <p:nvPr/>
        </p:nvSpPr>
        <p:spPr>
          <a:xfrm>
            <a:off x="336000" y="2205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2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D7F6A320-245F-4480-B8BE-D632516184B7}"/>
              </a:ext>
            </a:extLst>
          </p:cNvPr>
          <p:cNvSpPr/>
          <p:nvPr/>
        </p:nvSpPr>
        <p:spPr>
          <a:xfrm>
            <a:off x="336000" y="2709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3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4D3BF1C9-24CD-4548-9061-656D6A0E8036}"/>
              </a:ext>
            </a:extLst>
          </p:cNvPr>
          <p:cNvSpPr/>
          <p:nvPr/>
        </p:nvSpPr>
        <p:spPr>
          <a:xfrm>
            <a:off x="336000" y="3213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4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D6F3C50E-9668-450A-8138-08108A94476C}"/>
              </a:ext>
            </a:extLst>
          </p:cNvPr>
          <p:cNvSpPr/>
          <p:nvPr/>
        </p:nvSpPr>
        <p:spPr>
          <a:xfrm>
            <a:off x="336000" y="3717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5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E76270D2-FE50-4230-9AD2-B4BCE79225DF}"/>
              </a:ext>
            </a:extLst>
          </p:cNvPr>
          <p:cNvSpPr/>
          <p:nvPr/>
        </p:nvSpPr>
        <p:spPr>
          <a:xfrm>
            <a:off x="336000" y="42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6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D30F75A3-2C10-41F2-909E-6937FCCDD98C}"/>
              </a:ext>
            </a:extLst>
          </p:cNvPr>
          <p:cNvSpPr/>
          <p:nvPr/>
        </p:nvSpPr>
        <p:spPr>
          <a:xfrm>
            <a:off x="336000" y="4725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7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6F07AB7B-C0B1-4441-810B-885DBB4ECE68}"/>
              </a:ext>
            </a:extLst>
          </p:cNvPr>
          <p:cNvSpPr/>
          <p:nvPr/>
        </p:nvSpPr>
        <p:spPr>
          <a:xfrm>
            <a:off x="336000" y="60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8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F3EE4C5-F45C-9442-92DD-0DE614C56CBD}"/>
              </a:ext>
            </a:extLst>
          </p:cNvPr>
          <p:cNvSpPr/>
          <p:nvPr/>
        </p:nvSpPr>
        <p:spPr>
          <a:xfrm>
            <a:off x="1648737" y="4626941"/>
            <a:ext cx="7255263" cy="1300967"/>
          </a:xfrm>
          <a:prstGeom prst="rect">
            <a:avLst/>
          </a:prstGeom>
          <a:solidFill>
            <a:srgbClr val="3264C8">
              <a:alpha val="15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7" name="Titel 1">
            <a:extLst>
              <a:ext uri="{FF2B5EF4-FFF2-40B4-BE49-F238E27FC236}">
                <a16:creationId xmlns:a16="http://schemas.microsoft.com/office/drawing/2014/main" id="{0FE4255A-63AE-1245-8F47-C123B5EFEE8B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3264C8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Soccer Clubs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C32C5C7-A37C-7E48-88F8-E483FF4DDCA7}"/>
              </a:ext>
            </a:extLst>
          </p:cNvPr>
          <p:cNvSpPr/>
          <p:nvPr/>
        </p:nvSpPr>
        <p:spPr>
          <a:xfrm>
            <a:off x="1606167" y="1135404"/>
            <a:ext cx="94578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Solution:  8 Statements.         Formatting: 5 Statements.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97536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Example #2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Combine Online Stock Data: SP 500 and NASDAQ 100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D5D7F97A-5273-4FC0-820C-28E560F34F51}"/>
              </a:ext>
            </a:extLst>
          </p:cNvPr>
          <p:cNvSpPr/>
          <p:nvPr/>
        </p:nvSpPr>
        <p:spPr>
          <a:xfrm>
            <a:off x="2878250" y="5517000"/>
            <a:ext cx="7434000" cy="127549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Task: Import the SP 500 and NASDAQ 100 listings and merge them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source1: </a:t>
            </a:r>
            <a:r>
              <a:rPr lang="de-CH" sz="1200" dirty="0">
                <a:hlinkClick r:id="rId2"/>
              </a:rPr>
              <a:t>https://www.slickcharts.com/nasdaq100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source2: </a:t>
            </a:r>
            <a:r>
              <a:rPr lang="de-CH" sz="1200" dirty="0">
                <a:hlinkClick r:id="rId3"/>
              </a:rPr>
              <a:t>https://www.slickcharts.com/sp500</a:t>
            </a:r>
            <a:r>
              <a:rPr lang="de-CH" sz="1200" dirty="0"/>
              <a:t> 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companies are listed in only one of them, others are listed in both.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Combine the information, show the weighting in the two listings and color the stock price developments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8CB45BB-5949-104E-A0C0-6D4C33ECC84C}"/>
              </a:ext>
            </a:extLst>
          </p:cNvPr>
          <p:cNvSpPr/>
          <p:nvPr/>
        </p:nvSpPr>
        <p:spPr>
          <a:xfrm>
            <a:off x="7824001" y="1137147"/>
            <a:ext cx="4034408" cy="3963733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2A9F7DA-C2D9-764D-86E6-A3D61619527C}"/>
              </a:ext>
            </a:extLst>
          </p:cNvPr>
          <p:cNvSpPr/>
          <p:nvPr/>
        </p:nvSpPr>
        <p:spPr>
          <a:xfrm>
            <a:off x="768000" y="1198223"/>
            <a:ext cx="3102012" cy="4030778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D09CE7B2-DA47-2E4F-AD87-46B589C2F56E}"/>
              </a:ext>
            </a:extLst>
          </p:cNvPr>
          <p:cNvSpPr/>
          <p:nvPr/>
        </p:nvSpPr>
        <p:spPr>
          <a:xfrm rot="16200000">
            <a:off x="4690133" y="1967013"/>
            <a:ext cx="3963733" cy="2304000"/>
          </a:xfrm>
          <a:prstGeom prst="triangle">
            <a:avLst/>
          </a:prstGeom>
          <a:solidFill>
            <a:schemeClr val="bg1">
              <a:lumMod val="95000"/>
              <a:alpha val="3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9" name="Triangle 18">
            <a:extLst>
              <a:ext uri="{FF2B5EF4-FFF2-40B4-BE49-F238E27FC236}">
                <a16:creationId xmlns:a16="http://schemas.microsoft.com/office/drawing/2014/main" id="{D1A6B0E9-FAED-C049-952F-CAB3C4C7039F}"/>
              </a:ext>
            </a:extLst>
          </p:cNvPr>
          <p:cNvSpPr/>
          <p:nvPr/>
        </p:nvSpPr>
        <p:spPr>
          <a:xfrm rot="5400000">
            <a:off x="3006624" y="2061614"/>
            <a:ext cx="4030778" cy="2304000"/>
          </a:xfrm>
          <a:prstGeom prst="triangle">
            <a:avLst/>
          </a:prstGeom>
          <a:solidFill>
            <a:schemeClr val="bg1">
              <a:lumMod val="95000"/>
              <a:alpha val="3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20" name="Gruppieren 20">
            <a:extLst>
              <a:ext uri="{FF2B5EF4-FFF2-40B4-BE49-F238E27FC236}">
                <a16:creationId xmlns:a16="http://schemas.microsoft.com/office/drawing/2014/main" id="{A234161B-3169-4D49-8857-16809565A873}"/>
              </a:ext>
            </a:extLst>
          </p:cNvPr>
          <p:cNvGrpSpPr/>
          <p:nvPr/>
        </p:nvGrpSpPr>
        <p:grpSpPr>
          <a:xfrm>
            <a:off x="5277616" y="2735777"/>
            <a:ext cx="1134143" cy="909223"/>
            <a:chOff x="4944000" y="2349000"/>
            <a:chExt cx="1440000" cy="1152000"/>
          </a:xfrm>
        </p:grpSpPr>
        <p:sp>
          <p:nvSpPr>
            <p:cNvPr id="21" name="Rechteck: abgerundete Ecken 14">
              <a:extLst>
                <a:ext uri="{FF2B5EF4-FFF2-40B4-BE49-F238E27FC236}">
                  <a16:creationId xmlns:a16="http://schemas.microsoft.com/office/drawing/2014/main" id="{F560B1E9-DCD5-9643-A129-594439210202}"/>
                </a:ext>
              </a:extLst>
            </p:cNvPr>
            <p:cNvSpPr/>
            <p:nvPr/>
          </p:nvSpPr>
          <p:spPr>
            <a:xfrm>
              <a:off x="4944224" y="2349000"/>
              <a:ext cx="1439712" cy="1152000"/>
            </a:xfrm>
            <a:prstGeom prst="roundRect">
              <a:avLst>
                <a:gd name="adj" fmla="val 11065"/>
              </a:avLst>
            </a:prstGeom>
            <a:gradFill flip="none" rotWithShape="1">
              <a:gsLst>
                <a:gs pos="0">
                  <a:srgbClr val="1E3C78"/>
                </a:gs>
                <a:gs pos="100000">
                  <a:srgbClr val="3264C8"/>
                </a:gs>
              </a:gsLst>
              <a:lin ang="5400000" scaled="1"/>
              <a:tileRect/>
            </a:gradFill>
            <a:ln w="12700">
              <a:miter lim="400000"/>
            </a:ln>
            <a:effectLst/>
          </p:spPr>
          <p:txBody>
            <a:bodyPr lIns="36000" tIns="36000" rIns="36000" bIns="36000" anchor="ctr"/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B4P">
              <a:extLst>
                <a:ext uri="{FF2B5EF4-FFF2-40B4-BE49-F238E27FC236}">
                  <a16:creationId xmlns:a16="http://schemas.microsoft.com/office/drawing/2014/main" id="{960EAEE4-091A-ED40-9BEA-0322F8FEE6F9}"/>
                </a:ext>
              </a:extLst>
            </p:cNvPr>
            <p:cNvSpPr txBox="1"/>
            <p:nvPr/>
          </p:nvSpPr>
          <p:spPr>
            <a:xfrm>
              <a:off x="4944000" y="2447255"/>
              <a:ext cx="1440000" cy="4320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rIns="45719" anchor="ctr" anchorCtr="0">
              <a:noAutofit/>
            </a:bodyPr>
            <a:lstStyle>
              <a:lvl1pPr algn="ctr">
                <a:defRPr sz="4200" b="1">
                  <a:solidFill>
                    <a:srgbClr val="FFFFFF"/>
                  </a:solidFill>
                </a:defRPr>
              </a:lvl1pPr>
            </a:lstStyle>
            <a:p>
              <a:r>
                <a:rPr lang="en-US" sz="3600" noProof="1"/>
                <a:t>B4P</a:t>
              </a:r>
            </a:p>
          </p:txBody>
        </p:sp>
        <p:sp>
          <p:nvSpPr>
            <p:cNvPr id="23" name="Triangle">
              <a:extLst>
                <a:ext uri="{FF2B5EF4-FFF2-40B4-BE49-F238E27FC236}">
                  <a16:creationId xmlns:a16="http://schemas.microsoft.com/office/drawing/2014/main" id="{709D0031-309C-8643-BD26-36F1B450235E}"/>
                </a:ext>
              </a:extLst>
            </p:cNvPr>
            <p:cNvSpPr/>
            <p:nvPr/>
          </p:nvSpPr>
          <p:spPr>
            <a:xfrm rot="5400000">
              <a:off x="5447999" y="2886706"/>
              <a:ext cx="432000" cy="572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noFill/>
            </a:ln>
          </p:spPr>
          <p:txBody>
            <a:bodyPr lIns="36000" tIns="36000" rIns="36000" bIns="36000" anchor="ctr"/>
            <a:lstStyle/>
            <a:p>
              <a:endParaRPr lang="en-US" dirty="0"/>
            </a:p>
          </p:txBody>
        </p:sp>
      </p:grpSp>
      <p:sp>
        <p:nvSpPr>
          <p:cNvPr id="24" name="Right Arrow 26">
            <a:extLst>
              <a:ext uri="{FF2B5EF4-FFF2-40B4-BE49-F238E27FC236}">
                <a16:creationId xmlns:a16="http://schemas.microsoft.com/office/drawing/2014/main" id="{9E501804-E673-8D4D-8A7D-1EC19365DFFD}"/>
              </a:ext>
            </a:extLst>
          </p:cNvPr>
          <p:cNvSpPr/>
          <p:nvPr/>
        </p:nvSpPr>
        <p:spPr>
          <a:xfrm>
            <a:off x="4711892" y="3109001"/>
            <a:ext cx="300026" cy="293481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5" name="Right Arrow 27">
            <a:extLst>
              <a:ext uri="{FF2B5EF4-FFF2-40B4-BE49-F238E27FC236}">
                <a16:creationId xmlns:a16="http://schemas.microsoft.com/office/drawing/2014/main" id="{9DB10D56-CF9A-9F42-86F6-2AF8938458F9}"/>
              </a:ext>
            </a:extLst>
          </p:cNvPr>
          <p:cNvSpPr/>
          <p:nvPr/>
        </p:nvSpPr>
        <p:spPr>
          <a:xfrm>
            <a:off x="6595250" y="3043647"/>
            <a:ext cx="300026" cy="293481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27" name="Grafik 5">
            <a:extLst>
              <a:ext uri="{FF2B5EF4-FFF2-40B4-BE49-F238E27FC236}">
                <a16:creationId xmlns:a16="http://schemas.microsoft.com/office/drawing/2014/main" id="{0E8168F4-97E7-0343-9AF7-D523EE65A5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6209" y="2095798"/>
            <a:ext cx="4328573" cy="2239493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</a:ln>
          <a:effectLst>
            <a:outerShdw blurRad="50800" dist="126789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37" name="Picture 36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E20C7C10-E57A-9148-8EA4-A043D0D7DCA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379" y="1328504"/>
            <a:ext cx="2550621" cy="2244671"/>
          </a:xfrm>
          <a:prstGeom prst="rect">
            <a:avLst/>
          </a:prstGeom>
          <a:ln w="12700">
            <a:solidFill>
              <a:schemeClr val="bg1">
                <a:lumMod val="75000"/>
              </a:schemeClr>
            </a:solidFill>
          </a:ln>
          <a:effectLst>
            <a:outerShdw blurRad="50800" dist="144507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38" name="Picture 37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02948E6F-A4FD-5640-ABD2-BA6FE5C82E2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091" y="2834012"/>
            <a:ext cx="2611412" cy="2284191"/>
          </a:xfrm>
          <a:prstGeom prst="rect">
            <a:avLst/>
          </a:prstGeom>
          <a:ln w="12700">
            <a:solidFill>
              <a:schemeClr val="bg1">
                <a:lumMod val="75000"/>
              </a:schemeClr>
            </a:solidFill>
          </a:ln>
          <a:effectLst>
            <a:outerShdw blurRad="50800" dist="144507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733668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Gerade Verbindung mit Pfeil 55">
            <a:extLst>
              <a:ext uri="{FF2B5EF4-FFF2-40B4-BE49-F238E27FC236}">
                <a16:creationId xmlns:a16="http://schemas.microsoft.com/office/drawing/2014/main" id="{ADAE950A-AB2C-40C5-8A38-BD1E69ACB8ED}"/>
              </a:ext>
            </a:extLst>
          </p:cNvPr>
          <p:cNvCxnSpPr>
            <a:cxnSpLocks/>
          </p:cNvCxnSpPr>
          <p:nvPr/>
        </p:nvCxnSpPr>
        <p:spPr>
          <a:xfrm>
            <a:off x="984000" y="1629000"/>
            <a:ext cx="0" cy="496800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F687A123-E791-4C32-AD00-4D19056CCB6F}"/>
              </a:ext>
            </a:extLst>
          </p:cNvPr>
          <p:cNvSpPr txBox="1"/>
          <p:nvPr/>
        </p:nvSpPr>
        <p:spPr>
          <a:xfrm>
            <a:off x="1632000" y="1701056"/>
            <a:ext cx="10224000" cy="482394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{nasdaq100, sp500} , </a:t>
            </a:r>
            <a:r>
              <a:rPr lang="en-US" sz="1000" b="1" dirty="0">
                <a:solidFill>
                  <a:srgbClr val="3264C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"https://</a:t>
            </a:r>
            <a:r>
              <a:rPr lang="en-US" sz="10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www.slickcharts.com</a:t>
            </a:r>
            <a:r>
              <a:rPr lang="en-US" sz="10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/" + listing[], listing[] + .html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3264C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clean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3264C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trim spaces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3264C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']=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smart numeral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middle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['%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'(',')' )); [Price]=clean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Weights are specific to Nasdaq and S&amp;P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row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); // Number the items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auto width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theme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Zebra Vertical Lines, pattern, 2, table, "gridlines, false"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Negative numbers: red; positive numbers: navy blue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table style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 '%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}, { 2: row() }, single, text color,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 if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[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]&gt;0, navy, red )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 sheet, number format, "0.00%" );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Value to show as percent.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freeze rows, 1,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"NASDAQ and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10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Stocks.xlsx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15" name="Rechteck 48">
            <a:extLst>
              <a:ext uri="{FF2B5EF4-FFF2-40B4-BE49-F238E27FC236}">
                <a16:creationId xmlns:a16="http://schemas.microsoft.com/office/drawing/2014/main" id="{A7C6D18E-E897-451D-A015-2BAE3533FBDC}"/>
              </a:ext>
            </a:extLst>
          </p:cNvPr>
          <p:cNvSpPr/>
          <p:nvPr/>
        </p:nvSpPr>
        <p:spPr>
          <a:xfrm>
            <a:off x="552000" y="1701000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17" name="Rechteck 49">
            <a:extLst>
              <a:ext uri="{FF2B5EF4-FFF2-40B4-BE49-F238E27FC236}">
                <a16:creationId xmlns:a16="http://schemas.microsoft.com/office/drawing/2014/main" id="{908C6266-EE69-4610-B5A4-0C890D01FFE6}"/>
              </a:ext>
            </a:extLst>
          </p:cNvPr>
          <p:cNvSpPr/>
          <p:nvPr/>
        </p:nvSpPr>
        <p:spPr>
          <a:xfrm>
            <a:off x="552000" y="2756430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20" name="Rechteck 58">
            <a:extLst>
              <a:ext uri="{FF2B5EF4-FFF2-40B4-BE49-F238E27FC236}">
                <a16:creationId xmlns:a16="http://schemas.microsoft.com/office/drawing/2014/main" id="{7D40066F-11C8-4EDE-BBAE-0E308B3A8D61}"/>
              </a:ext>
            </a:extLst>
          </p:cNvPr>
          <p:cNvSpPr/>
          <p:nvPr/>
        </p:nvSpPr>
        <p:spPr>
          <a:xfrm>
            <a:off x="552000" y="2324430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1" name="Rechteck 65">
            <a:extLst>
              <a:ext uri="{FF2B5EF4-FFF2-40B4-BE49-F238E27FC236}">
                <a16:creationId xmlns:a16="http://schemas.microsoft.com/office/drawing/2014/main" id="{1E11BD07-95A0-4421-9D4D-6D11A092E221}"/>
              </a:ext>
            </a:extLst>
          </p:cNvPr>
          <p:cNvSpPr/>
          <p:nvPr/>
        </p:nvSpPr>
        <p:spPr>
          <a:xfrm>
            <a:off x="552000" y="3815058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2" name="Rechteck 73">
            <a:extLst>
              <a:ext uri="{FF2B5EF4-FFF2-40B4-BE49-F238E27FC236}">
                <a16:creationId xmlns:a16="http://schemas.microsoft.com/office/drawing/2014/main" id="{061212AA-C2E5-4D70-B9FF-D78DCECD3A6B}"/>
              </a:ext>
            </a:extLst>
          </p:cNvPr>
          <p:cNvSpPr/>
          <p:nvPr/>
        </p:nvSpPr>
        <p:spPr>
          <a:xfrm>
            <a:off x="552000" y="3325509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3" name="Rechteck 74">
            <a:extLst>
              <a:ext uri="{FF2B5EF4-FFF2-40B4-BE49-F238E27FC236}">
                <a16:creationId xmlns:a16="http://schemas.microsoft.com/office/drawing/2014/main" id="{6FEBFBD5-4729-4B77-82DE-B350D75AA11F}"/>
              </a:ext>
            </a:extLst>
          </p:cNvPr>
          <p:cNvSpPr/>
          <p:nvPr/>
        </p:nvSpPr>
        <p:spPr>
          <a:xfrm>
            <a:off x="552000" y="4679059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4" name="Rechteck 51">
            <a:extLst>
              <a:ext uri="{FF2B5EF4-FFF2-40B4-BE49-F238E27FC236}">
                <a16:creationId xmlns:a16="http://schemas.microsoft.com/office/drawing/2014/main" id="{161E470C-2431-499B-A970-36566D10BEAC}"/>
              </a:ext>
            </a:extLst>
          </p:cNvPr>
          <p:cNvSpPr/>
          <p:nvPr/>
        </p:nvSpPr>
        <p:spPr>
          <a:xfrm>
            <a:off x="552000" y="60210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EFDBFE2A-28DA-446E-9520-8B90EEFFE95F}"/>
              </a:ext>
            </a:extLst>
          </p:cNvPr>
          <p:cNvSpPr/>
          <p:nvPr/>
        </p:nvSpPr>
        <p:spPr>
          <a:xfrm>
            <a:off x="336000" y="170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1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EE4B938C-C279-4D92-909D-9DBC2B7AD444}"/>
              </a:ext>
            </a:extLst>
          </p:cNvPr>
          <p:cNvSpPr/>
          <p:nvPr/>
        </p:nvSpPr>
        <p:spPr>
          <a:xfrm>
            <a:off x="336000" y="2277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2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8613040A-2002-4CB7-A1B3-46BE2189E5A0}"/>
              </a:ext>
            </a:extLst>
          </p:cNvPr>
          <p:cNvSpPr/>
          <p:nvPr/>
        </p:nvSpPr>
        <p:spPr>
          <a:xfrm>
            <a:off x="336000" y="2709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3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84E21F4C-FE1E-4CB8-9B96-CC1EC83DB58C}"/>
              </a:ext>
            </a:extLst>
          </p:cNvPr>
          <p:cNvSpPr/>
          <p:nvPr/>
        </p:nvSpPr>
        <p:spPr>
          <a:xfrm>
            <a:off x="336000" y="3285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4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DF98FFBA-87CB-48C1-8C39-9CBA35576D62}"/>
              </a:ext>
            </a:extLst>
          </p:cNvPr>
          <p:cNvSpPr/>
          <p:nvPr/>
        </p:nvSpPr>
        <p:spPr>
          <a:xfrm>
            <a:off x="336000" y="3789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5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A55B7C7D-550B-4662-8D22-FAA1DAC46155}"/>
              </a:ext>
            </a:extLst>
          </p:cNvPr>
          <p:cNvSpPr/>
          <p:nvPr/>
        </p:nvSpPr>
        <p:spPr>
          <a:xfrm>
            <a:off x="336000" y="4653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7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F60C8D43-A3C2-4015-877F-483B21D34DF1}"/>
              </a:ext>
            </a:extLst>
          </p:cNvPr>
          <p:cNvSpPr/>
          <p:nvPr/>
        </p:nvSpPr>
        <p:spPr>
          <a:xfrm>
            <a:off x="336000" y="60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8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3" name="Titel 1">
            <a:extLst>
              <a:ext uri="{FF2B5EF4-FFF2-40B4-BE49-F238E27FC236}">
                <a16:creationId xmlns:a16="http://schemas.microsoft.com/office/drawing/2014/main" id="{011C737C-243B-6B4B-B6A0-3D28B2286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Example #2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Combining Stock Data: SP 500 and NASDAQ 100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51B66AB-201B-E94B-8F7F-6B889968202C}"/>
              </a:ext>
            </a:extLst>
          </p:cNvPr>
          <p:cNvSpPr/>
          <p:nvPr/>
        </p:nvSpPr>
        <p:spPr>
          <a:xfrm>
            <a:off x="1606167" y="1135404"/>
            <a:ext cx="94578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Solution:  12 Statements.         Formatting: 6 Statements.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342478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Analyzing all Presidents in Wikipedia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A93A37DB-ACDC-4CE5-87EE-B2FFFCB76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23" y="1557000"/>
            <a:ext cx="3624137" cy="2979422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18B767C-9E02-4577-A6F9-E7BAE24E5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00" y="2038115"/>
            <a:ext cx="4978513" cy="1772096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5" name="Rechteck 13">
            <a:extLst>
              <a:ext uri="{FF2B5EF4-FFF2-40B4-BE49-F238E27FC236}">
                <a16:creationId xmlns:a16="http://schemas.microsoft.com/office/drawing/2014/main" id="{7BB78733-B5D9-4265-A03D-5BAAD2619DCD}"/>
              </a:ext>
            </a:extLst>
          </p:cNvPr>
          <p:cNvSpPr/>
          <p:nvPr/>
        </p:nvSpPr>
        <p:spPr>
          <a:xfrm>
            <a:off x="1632000" y="4941000"/>
            <a:ext cx="8424000" cy="1512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Task:  Download the list of Presidents and generate Excel table with one president per row.</a:t>
            </a:r>
          </a:p>
          <a:p>
            <a:pPr marL="285750" indent="-285750">
              <a:spcBef>
                <a:spcPts val="300"/>
              </a:spcBef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source: </a:t>
            </a:r>
            <a:r>
              <a:rPr lang="de-CH" sz="1200" dirty="0">
                <a:hlinkClick r:id="rId4"/>
              </a:rPr>
              <a:t>https://en.wikipedia.org/wiki/List_of_presidents_of_the_United_States</a:t>
            </a:r>
            <a:r>
              <a:rPr lang="de-CH" sz="1200" dirty="0"/>
              <a:t> 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Presidents won multiple election terms</a:t>
            </a:r>
          </a:p>
          <a:p>
            <a:pPr marL="285750" indent="-285750">
              <a:spcBef>
                <a:spcPts val="300"/>
              </a:spcBef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Ignore the portraits</a:t>
            </a:r>
          </a:p>
          <a:p>
            <a:pPr marL="285750" indent="-285750">
              <a:spcBef>
                <a:spcPts val="300"/>
              </a:spcBef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vice presidents had deviating terms</a:t>
            </a:r>
          </a:p>
          <a:p>
            <a:pPr marL="285750" indent="-285750">
              <a:spcBef>
                <a:spcPts val="300"/>
              </a:spcBef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Remove redundant artefacts, e.g. cross-referencing symbols</a:t>
            </a:r>
          </a:p>
          <a:p>
            <a:pPr marL="285750" indent="-285750">
              <a:spcBef>
                <a:spcPts val="300"/>
              </a:spcBef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Generate a nice table with </a:t>
            </a:r>
            <a:r>
              <a:rPr lang="en-US" sz="1200" b="1" dirty="0">
                <a:solidFill>
                  <a:schemeClr val="tx1"/>
                </a:solidFill>
              </a:rPr>
              <a:t>parties colored differently</a:t>
            </a:r>
          </a:p>
        </p:txBody>
      </p:sp>
      <p:grpSp>
        <p:nvGrpSpPr>
          <p:cNvPr id="26" name="Group 23">
            <a:extLst>
              <a:ext uri="{FF2B5EF4-FFF2-40B4-BE49-F238E27FC236}">
                <a16:creationId xmlns:a16="http://schemas.microsoft.com/office/drawing/2014/main" id="{B260E60D-28FA-A241-B01C-AEBC8CBF10E2}"/>
              </a:ext>
            </a:extLst>
          </p:cNvPr>
          <p:cNvGrpSpPr/>
          <p:nvPr/>
        </p:nvGrpSpPr>
        <p:grpSpPr>
          <a:xfrm>
            <a:off x="5016000" y="2493000"/>
            <a:ext cx="1656000" cy="936000"/>
            <a:chOff x="4625551" y="2005520"/>
            <a:chExt cx="1974449" cy="1202399"/>
          </a:xfrm>
        </p:grpSpPr>
        <p:grpSp>
          <p:nvGrpSpPr>
            <p:cNvPr id="27" name="Gruppieren 8">
              <a:extLst>
                <a:ext uri="{FF2B5EF4-FFF2-40B4-BE49-F238E27FC236}">
                  <a16:creationId xmlns:a16="http://schemas.microsoft.com/office/drawing/2014/main" id="{1114E857-820C-2745-A9E5-BA475C3B7FDB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35" name="B4P">
                <a:extLst>
                  <a:ext uri="{FF2B5EF4-FFF2-40B4-BE49-F238E27FC236}">
                    <a16:creationId xmlns:a16="http://schemas.microsoft.com/office/drawing/2014/main" id="{0A10E3B8-480E-3641-B022-2CB6C7A13BD1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36" name="Triangle">
                <a:extLst>
                  <a:ext uri="{FF2B5EF4-FFF2-40B4-BE49-F238E27FC236}">
                    <a16:creationId xmlns:a16="http://schemas.microsoft.com/office/drawing/2014/main" id="{AE3A2CF8-2A2A-1842-9153-FEE70EC74A8C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28" name="Gruppieren 20">
              <a:extLst>
                <a:ext uri="{FF2B5EF4-FFF2-40B4-BE49-F238E27FC236}">
                  <a16:creationId xmlns:a16="http://schemas.microsoft.com/office/drawing/2014/main" id="{4B1490B9-42D5-724A-A006-80AA666E1D36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32" name="Rechteck: abgerundete Ecken 14">
                <a:extLst>
                  <a:ext uri="{FF2B5EF4-FFF2-40B4-BE49-F238E27FC236}">
                    <a16:creationId xmlns:a16="http://schemas.microsoft.com/office/drawing/2014/main" id="{2F1C9B98-306E-054A-BEC2-A0D0F608D034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B4P">
                <a:extLst>
                  <a:ext uri="{FF2B5EF4-FFF2-40B4-BE49-F238E27FC236}">
                    <a16:creationId xmlns:a16="http://schemas.microsoft.com/office/drawing/2014/main" id="{28CE70A1-2D5E-CA4F-9AEB-FF1F2F94607C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34" name="Triangle">
                <a:extLst>
                  <a:ext uri="{FF2B5EF4-FFF2-40B4-BE49-F238E27FC236}">
                    <a16:creationId xmlns:a16="http://schemas.microsoft.com/office/drawing/2014/main" id="{DC15AF50-6C30-5240-8F2E-910B58CCFA4A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29" name="Right Arrow 26">
              <a:extLst>
                <a:ext uri="{FF2B5EF4-FFF2-40B4-BE49-F238E27FC236}">
                  <a16:creationId xmlns:a16="http://schemas.microsoft.com/office/drawing/2014/main" id="{BB1993B8-9307-7F45-9B99-DF733E61B5BE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1" name="Right Arrow 27">
              <a:extLst>
                <a:ext uri="{FF2B5EF4-FFF2-40B4-BE49-F238E27FC236}">
                  <a16:creationId xmlns:a16="http://schemas.microsoft.com/office/drawing/2014/main" id="{5FF9E285-2FAD-4048-A067-CAF0618E890B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070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5CEADC7-BFF3-024F-8C7B-E3EDB8027890}"/>
              </a:ext>
            </a:extLst>
          </p:cNvPr>
          <p:cNvSpPr/>
          <p:nvPr/>
        </p:nvSpPr>
        <p:spPr>
          <a:xfrm>
            <a:off x="1606167" y="1135404"/>
            <a:ext cx="94578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Solution:  9 Statements.         Party-specific coloring: 7 Statements.</a:t>
            </a:r>
            <a:endParaRPr lang="en-US" b="1" dirty="0"/>
          </a:p>
        </p:txBody>
      </p:sp>
      <p:cxnSp>
        <p:nvCxnSpPr>
          <p:cNvPr id="19" name="Gerade Verbindung mit Pfeil 55">
            <a:extLst>
              <a:ext uri="{FF2B5EF4-FFF2-40B4-BE49-F238E27FC236}">
                <a16:creationId xmlns:a16="http://schemas.microsoft.com/office/drawing/2014/main" id="{2F7FDB7B-0D1D-46F0-AC62-0871667C1246}"/>
              </a:ext>
            </a:extLst>
          </p:cNvPr>
          <p:cNvCxnSpPr>
            <a:cxnSpLocks/>
          </p:cNvCxnSpPr>
          <p:nvPr/>
        </p:nvCxnSpPr>
        <p:spPr>
          <a:xfrm>
            <a:off x="984000" y="1629000"/>
            <a:ext cx="0" cy="496800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48">
            <a:extLst>
              <a:ext uri="{FF2B5EF4-FFF2-40B4-BE49-F238E27FC236}">
                <a16:creationId xmlns:a16="http://schemas.microsoft.com/office/drawing/2014/main" id="{1C77A20A-C724-40BC-97D6-452E6928263E}"/>
              </a:ext>
            </a:extLst>
          </p:cNvPr>
          <p:cNvSpPr/>
          <p:nvPr/>
        </p:nvSpPr>
        <p:spPr>
          <a:xfrm>
            <a:off x="552000" y="1701000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23" name="Rechteck 49">
            <a:extLst>
              <a:ext uri="{FF2B5EF4-FFF2-40B4-BE49-F238E27FC236}">
                <a16:creationId xmlns:a16="http://schemas.microsoft.com/office/drawing/2014/main" id="{A8BD236B-C657-4AEF-BE4D-937D26248704}"/>
              </a:ext>
            </a:extLst>
          </p:cNvPr>
          <p:cNvSpPr/>
          <p:nvPr/>
        </p:nvSpPr>
        <p:spPr>
          <a:xfrm>
            <a:off x="552000" y="3141000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25" name="Rechteck 58">
            <a:extLst>
              <a:ext uri="{FF2B5EF4-FFF2-40B4-BE49-F238E27FC236}">
                <a16:creationId xmlns:a16="http://schemas.microsoft.com/office/drawing/2014/main" id="{DBB0EFEE-2EC5-4CE5-B6E8-17DBE1043800}"/>
              </a:ext>
            </a:extLst>
          </p:cNvPr>
          <p:cNvSpPr/>
          <p:nvPr/>
        </p:nvSpPr>
        <p:spPr>
          <a:xfrm>
            <a:off x="552000" y="2421000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6" name="Rechteck 65">
            <a:extLst>
              <a:ext uri="{FF2B5EF4-FFF2-40B4-BE49-F238E27FC236}">
                <a16:creationId xmlns:a16="http://schemas.microsoft.com/office/drawing/2014/main" id="{08001D0D-F266-4B99-A04D-E2E2B1D9A822}"/>
              </a:ext>
            </a:extLst>
          </p:cNvPr>
          <p:cNvSpPr/>
          <p:nvPr/>
        </p:nvSpPr>
        <p:spPr>
          <a:xfrm>
            <a:off x="552000" y="4293000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8" name="Rechteck 74">
            <a:extLst>
              <a:ext uri="{FF2B5EF4-FFF2-40B4-BE49-F238E27FC236}">
                <a16:creationId xmlns:a16="http://schemas.microsoft.com/office/drawing/2014/main" id="{DDB8503B-E39D-4EAF-80F1-B434E100757D}"/>
              </a:ext>
            </a:extLst>
          </p:cNvPr>
          <p:cNvSpPr/>
          <p:nvPr/>
        </p:nvSpPr>
        <p:spPr>
          <a:xfrm>
            <a:off x="552000" y="494100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9" name="Rechteck 51">
            <a:extLst>
              <a:ext uri="{FF2B5EF4-FFF2-40B4-BE49-F238E27FC236}">
                <a16:creationId xmlns:a16="http://schemas.microsoft.com/office/drawing/2014/main" id="{DAE5957E-556F-49DD-BEFD-710A79F35AEB}"/>
              </a:ext>
            </a:extLst>
          </p:cNvPr>
          <p:cNvSpPr/>
          <p:nvPr/>
        </p:nvSpPr>
        <p:spPr>
          <a:xfrm>
            <a:off x="552000" y="60210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75051945-687F-45B1-9427-79F6DB9B99B1}"/>
              </a:ext>
            </a:extLst>
          </p:cNvPr>
          <p:cNvSpPr/>
          <p:nvPr/>
        </p:nvSpPr>
        <p:spPr>
          <a:xfrm>
            <a:off x="336000" y="170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1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75600CD9-CDD7-4C9E-A260-578748846240}"/>
              </a:ext>
            </a:extLst>
          </p:cNvPr>
          <p:cNvSpPr/>
          <p:nvPr/>
        </p:nvSpPr>
        <p:spPr>
          <a:xfrm>
            <a:off x="336000" y="24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2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7DE1D42F-482A-4C0C-A056-8FA46399250C}"/>
              </a:ext>
            </a:extLst>
          </p:cNvPr>
          <p:cNvSpPr/>
          <p:nvPr/>
        </p:nvSpPr>
        <p:spPr>
          <a:xfrm>
            <a:off x="336000" y="314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3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94CDA95-840B-43D4-AC1E-89D48AA55F69}"/>
              </a:ext>
            </a:extLst>
          </p:cNvPr>
          <p:cNvSpPr/>
          <p:nvPr/>
        </p:nvSpPr>
        <p:spPr>
          <a:xfrm>
            <a:off x="336000" y="4293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5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8EBCA24F-2679-4BBE-8DB2-CB1E61C8494D}"/>
              </a:ext>
            </a:extLst>
          </p:cNvPr>
          <p:cNvSpPr/>
          <p:nvPr/>
        </p:nvSpPr>
        <p:spPr>
          <a:xfrm>
            <a:off x="336000" y="494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7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5870396C-0FCE-4CC5-90F4-36BA13EB6D09}"/>
              </a:ext>
            </a:extLst>
          </p:cNvPr>
          <p:cNvSpPr/>
          <p:nvPr/>
        </p:nvSpPr>
        <p:spPr>
          <a:xfrm>
            <a:off x="336000" y="6021000"/>
            <a:ext cx="216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8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7EA59FD8-63F4-4427-939B-2833778ECEFB}"/>
              </a:ext>
            </a:extLst>
          </p:cNvPr>
          <p:cNvSpPr txBox="1"/>
          <p:nvPr/>
        </p:nvSpPr>
        <p:spPr>
          <a:xfrm>
            <a:off x="1632000" y="1701056"/>
            <a:ext cx="9647999" cy="482394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Style Library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10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10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en.wikipedia.org</a:t>
            </a:r>
            <a:r>
              <a:rPr lang="en-US" sz="10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/wiki/</a:t>
            </a:r>
            <a:r>
              <a:rPr lang="en-US" sz="10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List_of_presidents_of_the_United_States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10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HTML, 'id="Presidents"'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solidFill>
                <a:schemeClr val="bg1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solidFill>
                <a:schemeClr val="bg1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Strip all footnote references and new lines in the fields, and the last table row with footnotes inside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rows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length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presidents ) -1 );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-1 = Last Row (negative indexing)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all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[.] =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replace all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literal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([.]), { '[?]', new line, '- '}, {'','','-' }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Remove the blank column originally containing portraits and put president name into all rows</a:t>
            </a: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{Portrait, Party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{"Presidency (1)", "Party (1)"}, {Period, Party}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fill vertically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consolidate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President, { Election, Vice President }, append, ", 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solidFill>
                <a:schemeClr val="bg1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Define party colors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initialize 	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{{ Party Name, Colors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{{ Party Name,		Colors }, { Democratic,  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azur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}, { Republican, imperial red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{ Federalist,  	coral  }, { Whig,         yellow  }, { "Democratic-Republican", 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{ National Union,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ocre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}, { Unaffiliated, gray 15 } 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Add some colors and styles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table style cells( presidents, Party, row(), single, 								                   fill color, [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Party Name, [Party], Colors ]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"Presidency (1)", "President", "Vice President" }, sheet, column width, 30 );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Party, Election }, sheet, column width, 20, horizontal align, middle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  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table, boldface, true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  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wrap text, true,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freeze rows, 1 );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All U.S. Presidents, </a:t>
            </a:r>
            <a:r>
              <a:rPr lang="en-US" sz="10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presidents.xlsx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24" name="Titel 1">
            <a:extLst>
              <a:ext uri="{FF2B5EF4-FFF2-40B4-BE49-F238E27FC236}">
                <a16:creationId xmlns:a16="http://schemas.microsoft.com/office/drawing/2014/main" id="{1ECED126-0CB4-9143-B5A3-B024619D4638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CA" sz="2000" kern="1200" cap="none" baseline="0" noProof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 err="1">
                <a:solidFill>
                  <a:srgbClr val="3264C8"/>
                </a:solidFill>
              </a:rPr>
              <a:t>B4P</a:t>
            </a:r>
            <a:r>
              <a:rPr lang="en-US" dirty="0">
                <a:solidFill>
                  <a:srgbClr val="3264C8"/>
                </a:solidFill>
              </a:rPr>
              <a:t>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Analyzing all Presidents in Wikipedia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3657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00" y="1845000"/>
            <a:ext cx="11232000" cy="2664000"/>
          </a:xfrm>
        </p:spPr>
        <p:txBody>
          <a:bodyPr/>
          <a:lstStyle/>
          <a:p>
            <a:pPr algn="ctr"/>
            <a:r>
              <a:rPr lang="de-CH" sz="5400" dirty="0">
                <a:solidFill>
                  <a:srgbClr val="3264C8"/>
                </a:solidFill>
              </a:rPr>
              <a:t>B4P </a:t>
            </a:r>
            <a:br>
              <a:rPr lang="de-CH" sz="5400" dirty="0">
                <a:solidFill>
                  <a:srgbClr val="3264C8"/>
                </a:solidFill>
              </a:rPr>
            </a:br>
            <a:r>
              <a:rPr lang="de-CH" sz="5400" dirty="0">
                <a:solidFill>
                  <a:srgbClr val="3264C8"/>
                </a:solidFill>
              </a:rPr>
              <a:t>Real-World </a:t>
            </a:r>
            <a:br>
              <a:rPr lang="de-CH" sz="5400" dirty="0">
                <a:solidFill>
                  <a:srgbClr val="3264C8"/>
                </a:solidFill>
              </a:rPr>
            </a:br>
            <a:r>
              <a:rPr lang="de-CH" sz="5400" dirty="0" err="1">
                <a:solidFill>
                  <a:srgbClr val="3264C8"/>
                </a:solidFill>
              </a:rPr>
              <a:t>Use</a:t>
            </a:r>
            <a:r>
              <a:rPr lang="de-CH" sz="5400" dirty="0">
                <a:solidFill>
                  <a:srgbClr val="3264C8"/>
                </a:solidFill>
              </a:rPr>
              <a:t> Cases</a:t>
            </a:r>
          </a:p>
        </p:txBody>
      </p:sp>
    </p:spTree>
    <p:extLst>
      <p:ext uri="{BB962C8B-B14F-4D97-AF65-F5344CB8AC3E}">
        <p14:creationId xmlns:p14="http://schemas.microsoft.com/office/powerpoint/2010/main" val="13657432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FCBFAD1-2C09-514D-89A1-7206629F8074}"/>
              </a:ext>
            </a:extLst>
          </p:cNvPr>
          <p:cNvSpPr/>
          <p:nvPr/>
        </p:nvSpPr>
        <p:spPr>
          <a:xfrm>
            <a:off x="3720000" y="976544"/>
            <a:ext cx="1872000" cy="5764456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Real-world Use Case #1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Integrating Corporate data from branch offices worldwide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Flussdiagramm: Dokument 9">
            <a:extLst>
              <a:ext uri="{FF2B5EF4-FFF2-40B4-BE49-F238E27FC236}">
                <a16:creationId xmlns:a16="http://schemas.microsoft.com/office/drawing/2014/main" id="{898CC31C-A0A8-4A2F-85E1-FC17EE9FF5B3}"/>
              </a:ext>
            </a:extLst>
          </p:cNvPr>
          <p:cNvSpPr/>
          <p:nvPr/>
        </p:nvSpPr>
        <p:spPr>
          <a:xfrm>
            <a:off x="6527840" y="5229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5D2A9DCC-9598-4E51-8365-2FC842E1A743}"/>
              </a:ext>
            </a:extLst>
          </p:cNvPr>
          <p:cNvCxnSpPr>
            <a:cxnSpLocks/>
          </p:cNvCxnSpPr>
          <p:nvPr/>
        </p:nvCxnSpPr>
        <p:spPr>
          <a:xfrm>
            <a:off x="2063552" y="1989000"/>
            <a:ext cx="1800200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ussdiagramm: Dokument 10">
            <a:extLst>
              <a:ext uri="{FF2B5EF4-FFF2-40B4-BE49-F238E27FC236}">
                <a16:creationId xmlns:a16="http://schemas.microsoft.com/office/drawing/2014/main" id="{3E74E0C9-C9D1-4AB5-9DB6-AC7FC026CDC9}"/>
              </a:ext>
            </a:extLst>
          </p:cNvPr>
          <p:cNvSpPr/>
          <p:nvPr/>
        </p:nvSpPr>
        <p:spPr>
          <a:xfrm>
            <a:off x="479376" y="1827291"/>
            <a:ext cx="1584176" cy="499085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1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Europe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Zylinder 12">
            <a:extLst>
              <a:ext uri="{FF2B5EF4-FFF2-40B4-BE49-F238E27FC236}">
                <a16:creationId xmlns:a16="http://schemas.microsoft.com/office/drawing/2014/main" id="{F5669DBB-FCC0-4586-8333-81DCE7ED34B3}"/>
              </a:ext>
            </a:extLst>
          </p:cNvPr>
          <p:cNvSpPr/>
          <p:nvPr/>
        </p:nvSpPr>
        <p:spPr>
          <a:xfrm>
            <a:off x="1487488" y="1894560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sp>
        <p:nvSpPr>
          <p:cNvPr id="14" name="Flussdiagramm: Dokument 13">
            <a:extLst>
              <a:ext uri="{FF2B5EF4-FFF2-40B4-BE49-F238E27FC236}">
                <a16:creationId xmlns:a16="http://schemas.microsoft.com/office/drawing/2014/main" id="{631A8D80-6B00-460E-9DD0-7B1781D9AB21}"/>
              </a:ext>
            </a:extLst>
          </p:cNvPr>
          <p:cNvSpPr/>
          <p:nvPr/>
        </p:nvSpPr>
        <p:spPr>
          <a:xfrm>
            <a:off x="479376" y="2478764"/>
            <a:ext cx="1584176" cy="503824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2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Europe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1F774F3F-030D-4853-8626-80D8F087B417}"/>
              </a:ext>
            </a:extLst>
          </p:cNvPr>
          <p:cNvCxnSpPr>
            <a:cxnSpLocks/>
          </p:cNvCxnSpPr>
          <p:nvPr/>
        </p:nvCxnSpPr>
        <p:spPr>
          <a:xfrm flipV="1">
            <a:off x="2063552" y="2015118"/>
            <a:ext cx="1727568" cy="621883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ussdiagramm: Dokument 16">
            <a:extLst>
              <a:ext uri="{FF2B5EF4-FFF2-40B4-BE49-F238E27FC236}">
                <a16:creationId xmlns:a16="http://schemas.microsoft.com/office/drawing/2014/main" id="{D89F30B1-B943-4E6D-AB42-E9098EBF7F5C}"/>
              </a:ext>
            </a:extLst>
          </p:cNvPr>
          <p:cNvSpPr/>
          <p:nvPr/>
        </p:nvSpPr>
        <p:spPr>
          <a:xfrm>
            <a:off x="479376" y="3134976"/>
            <a:ext cx="1584176" cy="499257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3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 America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Zylinder 17">
            <a:extLst>
              <a:ext uri="{FF2B5EF4-FFF2-40B4-BE49-F238E27FC236}">
                <a16:creationId xmlns:a16="http://schemas.microsoft.com/office/drawing/2014/main" id="{1032636B-1340-43C5-AB9D-29FACE6B20AC}"/>
              </a:ext>
            </a:extLst>
          </p:cNvPr>
          <p:cNvSpPr/>
          <p:nvPr/>
        </p:nvSpPr>
        <p:spPr>
          <a:xfrm>
            <a:off x="1487488" y="3206984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E8F1941E-1ABD-42C0-B585-DCBB9A305D71}"/>
              </a:ext>
            </a:extLst>
          </p:cNvPr>
          <p:cNvCxnSpPr>
            <a:cxnSpLocks/>
          </p:cNvCxnSpPr>
          <p:nvPr/>
        </p:nvCxnSpPr>
        <p:spPr>
          <a:xfrm flipV="1">
            <a:off x="2063552" y="2025036"/>
            <a:ext cx="1728448" cy="126014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ussdiagramm: Dokument 19">
            <a:extLst>
              <a:ext uri="{FF2B5EF4-FFF2-40B4-BE49-F238E27FC236}">
                <a16:creationId xmlns:a16="http://schemas.microsoft.com/office/drawing/2014/main" id="{F53A8625-7D68-43D6-B6E3-70C4D6A232E7}"/>
              </a:ext>
            </a:extLst>
          </p:cNvPr>
          <p:cNvSpPr/>
          <p:nvPr/>
        </p:nvSpPr>
        <p:spPr>
          <a:xfrm>
            <a:off x="479376" y="3786621"/>
            <a:ext cx="1584176" cy="499254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4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 America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BCAAC59D-DDA2-484A-BF90-5E28F97C9FE9}"/>
              </a:ext>
            </a:extLst>
          </p:cNvPr>
          <p:cNvCxnSpPr>
            <a:cxnSpLocks/>
          </p:cNvCxnSpPr>
          <p:nvPr/>
        </p:nvCxnSpPr>
        <p:spPr>
          <a:xfrm flipV="1">
            <a:off x="2063552" y="2025036"/>
            <a:ext cx="1727568" cy="1907964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9070148C-18EC-4F05-AF10-EBE9CC878610}"/>
              </a:ext>
            </a:extLst>
          </p:cNvPr>
          <p:cNvCxnSpPr>
            <a:cxnSpLocks/>
            <a:stCxn id="23" idx="3"/>
          </p:cNvCxnSpPr>
          <p:nvPr/>
        </p:nvCxnSpPr>
        <p:spPr>
          <a:xfrm flipV="1">
            <a:off x="2063552" y="2015119"/>
            <a:ext cx="1727568" cy="3175508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lussdiagramm: Dokument 22">
            <a:extLst>
              <a:ext uri="{FF2B5EF4-FFF2-40B4-BE49-F238E27FC236}">
                <a16:creationId xmlns:a16="http://schemas.microsoft.com/office/drawing/2014/main" id="{4D739AD4-0F89-4800-BF64-88D2B32C52FB}"/>
              </a:ext>
            </a:extLst>
          </p:cNvPr>
          <p:cNvSpPr/>
          <p:nvPr/>
        </p:nvSpPr>
        <p:spPr>
          <a:xfrm>
            <a:off x="479376" y="4941000"/>
            <a:ext cx="1584176" cy="499253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19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Asia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Flussdiagramm: Zentralspeicher 24">
            <a:extLst>
              <a:ext uri="{FF2B5EF4-FFF2-40B4-BE49-F238E27FC236}">
                <a16:creationId xmlns:a16="http://schemas.microsoft.com/office/drawing/2014/main" id="{51E6D261-D2BA-469D-B023-F7FE226E57E9}"/>
              </a:ext>
            </a:extLst>
          </p:cNvPr>
          <p:cNvSpPr/>
          <p:nvPr/>
        </p:nvSpPr>
        <p:spPr>
          <a:xfrm>
            <a:off x="1487488" y="50129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0830896-9BAB-462F-B19C-FBE644F6A593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2063552" y="2038577"/>
            <a:ext cx="1727568" cy="380369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BBB4DA38-7F78-492F-9C77-8AD2315A892C}"/>
              </a:ext>
            </a:extLst>
          </p:cNvPr>
          <p:cNvSpPr/>
          <p:nvPr/>
        </p:nvSpPr>
        <p:spPr>
          <a:xfrm>
            <a:off x="3863752" y="1701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Collection</a:t>
            </a:r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2872477B-88E6-4E76-B449-54A321C382F6}"/>
              </a:ext>
            </a:extLst>
          </p:cNvPr>
          <p:cNvGrpSpPr/>
          <p:nvPr/>
        </p:nvGrpSpPr>
        <p:grpSpPr>
          <a:xfrm>
            <a:off x="4979876" y="1773008"/>
            <a:ext cx="360040" cy="360040"/>
            <a:chOff x="5627948" y="1484784"/>
            <a:chExt cx="360040" cy="360040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FE28288-7B11-4C8B-A00F-0DA1EBA7315D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33" name="Gerade Verbindung mit Pfeil 32">
              <a:extLst>
                <a:ext uri="{FF2B5EF4-FFF2-40B4-BE49-F238E27FC236}">
                  <a16:creationId xmlns:a16="http://schemas.microsoft.com/office/drawing/2014/main" id="{699F7CBF-D6B7-4E04-9BD5-B8C4C14F32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>
              <a:extLst>
                <a:ext uri="{FF2B5EF4-FFF2-40B4-BE49-F238E27FC236}">
                  <a16:creationId xmlns:a16="http://schemas.microsoft.com/office/drawing/2014/main" id="{83CDA7E1-7A9A-461E-AEC6-44F774E019E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7EDBB170-69EA-4233-A153-54E58F087C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AEB77E9D-ECC2-48C1-828E-0CA9EBA602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hteck 36">
            <a:extLst>
              <a:ext uri="{FF2B5EF4-FFF2-40B4-BE49-F238E27FC236}">
                <a16:creationId xmlns:a16="http://schemas.microsoft.com/office/drawing/2014/main" id="{E343985A-64A5-4B66-A313-421521091AF3}"/>
              </a:ext>
            </a:extLst>
          </p:cNvPr>
          <p:cNvSpPr/>
          <p:nvPr/>
        </p:nvSpPr>
        <p:spPr>
          <a:xfrm>
            <a:off x="3864016" y="242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 Pre-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Cleanup</a:t>
            </a:r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6158B65A-96DC-427B-A90F-067845B06575}"/>
              </a:ext>
            </a:extLst>
          </p:cNvPr>
          <p:cNvGrpSpPr/>
          <p:nvPr/>
        </p:nvGrpSpPr>
        <p:grpSpPr>
          <a:xfrm>
            <a:off x="4944016" y="2493240"/>
            <a:ext cx="360040" cy="368012"/>
            <a:chOff x="3791744" y="3420988"/>
            <a:chExt cx="360040" cy="368012"/>
          </a:xfrm>
        </p:grpSpPr>
        <p:sp>
          <p:nvSpPr>
            <p:cNvPr id="39" name="Rechteck: gefaltete Ecke 38">
              <a:extLst>
                <a:ext uri="{FF2B5EF4-FFF2-40B4-BE49-F238E27FC236}">
                  <a16:creationId xmlns:a16="http://schemas.microsoft.com/office/drawing/2014/main" id="{9BBA1556-CC60-4E4D-9478-DA152C4F1FEA}"/>
                </a:ext>
              </a:extLst>
            </p:cNvPr>
            <p:cNvSpPr/>
            <p:nvPr/>
          </p:nvSpPr>
          <p:spPr>
            <a:xfrm>
              <a:off x="3935784" y="3429000"/>
              <a:ext cx="216000" cy="360000"/>
            </a:xfrm>
            <a:prstGeom prst="foldedCorner">
              <a:avLst>
                <a:gd name="adj" fmla="val 34306"/>
              </a:avLst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632C3C44-9CC7-4B17-80F4-66267A3BB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791744" y="3420988"/>
              <a:ext cx="297806" cy="296044"/>
            </a:xfrm>
            <a:prstGeom prst="rect">
              <a:avLst/>
            </a:prstGeom>
          </p:spPr>
        </p:pic>
      </p:grp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05307E89-E8F8-4905-8EE6-2A4F2891BA66}"/>
              </a:ext>
            </a:extLst>
          </p:cNvPr>
          <p:cNvCxnSpPr>
            <a:cxnSpLocks/>
            <a:stCxn id="29" idx="2"/>
            <a:endCxn id="37" idx="0"/>
          </p:cNvCxnSpPr>
          <p:nvPr/>
        </p:nvCxnSpPr>
        <p:spPr>
          <a:xfrm>
            <a:off x="4655840" y="2205056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6AD59151-8ADA-48D2-BB27-6E42224ECD32}"/>
              </a:ext>
            </a:extLst>
          </p:cNvPr>
          <p:cNvCxnSpPr>
            <a:cxnSpLocks/>
          </p:cNvCxnSpPr>
          <p:nvPr/>
        </p:nvCxnSpPr>
        <p:spPr>
          <a:xfrm>
            <a:off x="4656016" y="292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hteck 42">
            <a:extLst>
              <a:ext uri="{FF2B5EF4-FFF2-40B4-BE49-F238E27FC236}">
                <a16:creationId xmlns:a16="http://schemas.microsoft.com/office/drawing/2014/main" id="{F054D5E0-6DD5-431E-9694-99C3D5A40F23}"/>
              </a:ext>
            </a:extLst>
          </p:cNvPr>
          <p:cNvSpPr/>
          <p:nvPr/>
        </p:nvSpPr>
        <p:spPr>
          <a:xfrm>
            <a:off x="3864016" y="314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Products</a:t>
            </a: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E226581B-ABEC-44DB-BE22-98AC45C31F44}"/>
              </a:ext>
            </a:extLst>
          </p:cNvPr>
          <p:cNvCxnSpPr>
            <a:cxnSpLocks/>
          </p:cNvCxnSpPr>
          <p:nvPr/>
        </p:nvCxnSpPr>
        <p:spPr>
          <a:xfrm>
            <a:off x="5448016" y="3429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72FDD507-05D4-4513-A981-715091D4C873}"/>
              </a:ext>
            </a:extLst>
          </p:cNvPr>
          <p:cNvCxnSpPr>
            <a:cxnSpLocks/>
          </p:cNvCxnSpPr>
          <p:nvPr/>
        </p:nvCxnSpPr>
        <p:spPr>
          <a:xfrm flipH="1">
            <a:off x="5448016" y="328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lussdiagramm: Dokument 45">
            <a:extLst>
              <a:ext uri="{FF2B5EF4-FFF2-40B4-BE49-F238E27FC236}">
                <a16:creationId xmlns:a16="http://schemas.microsoft.com/office/drawing/2014/main" id="{6C46311F-D6DD-4B10-9272-781149B527B3}"/>
              </a:ext>
            </a:extLst>
          </p:cNvPr>
          <p:cNvSpPr/>
          <p:nvPr/>
        </p:nvSpPr>
        <p:spPr>
          <a:xfrm>
            <a:off x="6456016" y="314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Vendor +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Product List</a:t>
            </a:r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79A9A996-2574-4CF1-AA91-F7C754719E15}"/>
              </a:ext>
            </a:extLst>
          </p:cNvPr>
          <p:cNvGrpSpPr/>
          <p:nvPr/>
        </p:nvGrpSpPr>
        <p:grpSpPr>
          <a:xfrm>
            <a:off x="8112225" y="3213241"/>
            <a:ext cx="287968" cy="252011"/>
            <a:chOff x="6758156" y="1908017"/>
            <a:chExt cx="410623" cy="332683"/>
          </a:xfrm>
        </p:grpSpPr>
        <p:sp>
          <p:nvSpPr>
            <p:cNvPr id="48" name="Freihandform: Form 47">
              <a:extLst>
                <a:ext uri="{FF2B5EF4-FFF2-40B4-BE49-F238E27FC236}">
                  <a16:creationId xmlns:a16="http://schemas.microsoft.com/office/drawing/2014/main" id="{C4F2887C-92DE-4F60-A223-443F49AB8BCA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F9AA266C-A2F2-4256-A916-070B3DE4BC7C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50" name="Rechteck 49">
            <a:extLst>
              <a:ext uri="{FF2B5EF4-FFF2-40B4-BE49-F238E27FC236}">
                <a16:creationId xmlns:a16="http://schemas.microsoft.com/office/drawing/2014/main" id="{65B63D06-9B93-4AB5-9502-738A691B2F15}"/>
              </a:ext>
            </a:extLst>
          </p:cNvPr>
          <p:cNvSpPr/>
          <p:nvPr/>
        </p:nvSpPr>
        <p:spPr>
          <a:xfrm>
            <a:off x="8688000" y="177300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1. Load Data from all Sources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data from different sites originate from 20 different database exports or manually prepared Excel files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DFEF3714-D1DD-42B4-8A77-517B0D4C6C0D}"/>
              </a:ext>
            </a:extLst>
          </p:cNvPr>
          <p:cNvSpPr/>
          <p:nvPr/>
        </p:nvSpPr>
        <p:spPr>
          <a:xfrm>
            <a:off x="8688000" y="2493000"/>
            <a:ext cx="3456000" cy="474265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2. Clean-Up and Harmonize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data formats to week numbers and years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667EF292-26A0-4C2A-A6D4-5F4DEF5521E8}"/>
              </a:ext>
            </a:extLst>
          </p:cNvPr>
          <p:cNvSpPr/>
          <p:nvPr/>
        </p:nvSpPr>
        <p:spPr>
          <a:xfrm>
            <a:off x="8688016" y="314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3. Align Product Information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revolving table manages the products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include and allow for using harmonized product names.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Orientation is by common product identification number.</a:t>
            </a:r>
          </a:p>
        </p:txBody>
      </p: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243BA669-A47F-49D9-A91D-0A196F2AC476}"/>
              </a:ext>
            </a:extLst>
          </p:cNvPr>
          <p:cNvCxnSpPr>
            <a:cxnSpLocks/>
          </p:cNvCxnSpPr>
          <p:nvPr/>
        </p:nvCxnSpPr>
        <p:spPr>
          <a:xfrm>
            <a:off x="4656016" y="364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>
            <a:extLst>
              <a:ext uri="{FF2B5EF4-FFF2-40B4-BE49-F238E27FC236}">
                <a16:creationId xmlns:a16="http://schemas.microsoft.com/office/drawing/2014/main" id="{94677351-0001-4C18-B58A-C3E570774991}"/>
              </a:ext>
            </a:extLst>
          </p:cNvPr>
          <p:cNvSpPr/>
          <p:nvPr/>
        </p:nvSpPr>
        <p:spPr>
          <a:xfrm>
            <a:off x="3864016" y="386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Projects</a:t>
            </a:r>
          </a:p>
        </p:txBody>
      </p: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E9EECC7F-D2F0-44A0-8F91-0958AF701229}"/>
              </a:ext>
            </a:extLst>
          </p:cNvPr>
          <p:cNvCxnSpPr>
            <a:cxnSpLocks/>
          </p:cNvCxnSpPr>
          <p:nvPr/>
        </p:nvCxnSpPr>
        <p:spPr>
          <a:xfrm>
            <a:off x="5448016" y="4149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AA05FBEE-98F8-4257-B754-E3195C398571}"/>
              </a:ext>
            </a:extLst>
          </p:cNvPr>
          <p:cNvCxnSpPr>
            <a:cxnSpLocks/>
          </p:cNvCxnSpPr>
          <p:nvPr/>
        </p:nvCxnSpPr>
        <p:spPr>
          <a:xfrm flipH="1">
            <a:off x="5448016" y="400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3C98B1F6-20F3-4113-AC58-AAD9CF29DD60}"/>
              </a:ext>
            </a:extLst>
          </p:cNvPr>
          <p:cNvSpPr/>
          <p:nvPr/>
        </p:nvSpPr>
        <p:spPr>
          <a:xfrm>
            <a:off x="6456016" y="386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Project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List</a:t>
            </a:r>
          </a:p>
        </p:txBody>
      </p: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55A2BF19-D0E0-4368-99F1-A304BFEE010E}"/>
              </a:ext>
            </a:extLst>
          </p:cNvPr>
          <p:cNvGrpSpPr/>
          <p:nvPr/>
        </p:nvGrpSpPr>
        <p:grpSpPr>
          <a:xfrm>
            <a:off x="8112225" y="3933241"/>
            <a:ext cx="270260" cy="252012"/>
            <a:chOff x="6758156" y="1908017"/>
            <a:chExt cx="410623" cy="332683"/>
          </a:xfrm>
        </p:grpSpPr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331072BA-EC7C-4577-B34F-1415DDB60CD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E98B7E08-BE40-46FC-9AEB-C75D9F7FBECB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61" name="Rechteck 60">
            <a:extLst>
              <a:ext uri="{FF2B5EF4-FFF2-40B4-BE49-F238E27FC236}">
                <a16:creationId xmlns:a16="http://schemas.microsoft.com/office/drawing/2014/main" id="{E80AA176-1126-4458-AC85-021BA6B5E776}"/>
              </a:ext>
            </a:extLst>
          </p:cNvPr>
          <p:cNvSpPr/>
          <p:nvPr/>
        </p:nvSpPr>
        <p:spPr>
          <a:xfrm>
            <a:off x="8688016" y="386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4. Align Project Information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project names and/or abbreviations are used by the sites.  They will be aligned.</a:t>
            </a: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FBA05411-7F87-4EE3-800C-C554C39DBE56}"/>
              </a:ext>
            </a:extLst>
          </p:cNvPr>
          <p:cNvSpPr/>
          <p:nvPr/>
        </p:nvSpPr>
        <p:spPr>
          <a:xfrm>
            <a:off x="3864016" y="458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Planning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Table</a:t>
            </a:r>
          </a:p>
        </p:txBody>
      </p:sp>
      <p:sp>
        <p:nvSpPr>
          <p:cNvPr id="63" name="Rechteck: gefaltete Ecke 62">
            <a:extLst>
              <a:ext uri="{FF2B5EF4-FFF2-40B4-BE49-F238E27FC236}">
                <a16:creationId xmlns:a16="http://schemas.microsoft.com/office/drawing/2014/main" id="{64D5369B-E7E4-4C6D-B8F4-EB87B726766B}"/>
              </a:ext>
            </a:extLst>
          </p:cNvPr>
          <p:cNvSpPr/>
          <p:nvPr/>
        </p:nvSpPr>
        <p:spPr>
          <a:xfrm>
            <a:off x="4872016" y="4653240"/>
            <a:ext cx="144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4" name="Rechteck: gefaltete Ecke 63">
            <a:extLst>
              <a:ext uri="{FF2B5EF4-FFF2-40B4-BE49-F238E27FC236}">
                <a16:creationId xmlns:a16="http://schemas.microsoft.com/office/drawing/2014/main" id="{730640EB-297B-44CF-9426-729B64B9F7B5}"/>
              </a:ext>
            </a:extLst>
          </p:cNvPr>
          <p:cNvSpPr/>
          <p:nvPr/>
        </p:nvSpPr>
        <p:spPr>
          <a:xfrm>
            <a:off x="5088016" y="4653240"/>
            <a:ext cx="288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560E99F3-4F13-4C3C-ADFF-4F225BAFC795}"/>
              </a:ext>
            </a:extLst>
          </p:cNvPr>
          <p:cNvCxnSpPr/>
          <p:nvPr/>
        </p:nvCxnSpPr>
        <p:spPr>
          <a:xfrm>
            <a:off x="4944016" y="479724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 Verbindung mit Pfeil 65">
            <a:extLst>
              <a:ext uri="{FF2B5EF4-FFF2-40B4-BE49-F238E27FC236}">
                <a16:creationId xmlns:a16="http://schemas.microsoft.com/office/drawing/2014/main" id="{623959F2-F6AE-4296-AF37-805CFAB46C9F}"/>
              </a:ext>
            </a:extLst>
          </p:cNvPr>
          <p:cNvCxnSpPr>
            <a:cxnSpLocks/>
          </p:cNvCxnSpPr>
          <p:nvPr/>
        </p:nvCxnSpPr>
        <p:spPr>
          <a:xfrm>
            <a:off x="4656016" y="436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hteck 66">
            <a:extLst>
              <a:ext uri="{FF2B5EF4-FFF2-40B4-BE49-F238E27FC236}">
                <a16:creationId xmlns:a16="http://schemas.microsoft.com/office/drawing/2014/main" id="{ED9A77CA-0578-41AC-B384-DAD4568C312F}"/>
              </a:ext>
            </a:extLst>
          </p:cNvPr>
          <p:cNvSpPr/>
          <p:nvPr/>
        </p:nvSpPr>
        <p:spPr>
          <a:xfrm>
            <a:off x="8688016" y="454008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5. Project Name Alignment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sequential list of individual demands is transformed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 a horizontal planning table with weekly schedule.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consolidation and summing up</a:t>
            </a:r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075546B5-7396-4390-AE85-2353205B7E99}"/>
              </a:ext>
            </a:extLst>
          </p:cNvPr>
          <p:cNvSpPr/>
          <p:nvPr/>
        </p:nvSpPr>
        <p:spPr>
          <a:xfrm>
            <a:off x="3864016" y="530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Optional: Import supplier data</a:t>
            </a:r>
          </a:p>
        </p:txBody>
      </p: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1758D73E-C2BB-4ABA-8747-26244444CC09}"/>
              </a:ext>
            </a:extLst>
          </p:cNvPr>
          <p:cNvCxnSpPr>
            <a:cxnSpLocks/>
          </p:cNvCxnSpPr>
          <p:nvPr/>
        </p:nvCxnSpPr>
        <p:spPr>
          <a:xfrm>
            <a:off x="4656016" y="508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hteck 69">
            <a:extLst>
              <a:ext uri="{FF2B5EF4-FFF2-40B4-BE49-F238E27FC236}">
                <a16:creationId xmlns:a16="http://schemas.microsoft.com/office/drawing/2014/main" id="{1AECE2B7-4FD8-4A7E-AB88-DCC5654E414F}"/>
              </a:ext>
            </a:extLst>
          </p:cNvPr>
          <p:cNvSpPr/>
          <p:nvPr/>
        </p:nvSpPr>
        <p:spPr>
          <a:xfrm>
            <a:off x="8688016" y="5300704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6. Import supplier planning data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If supply info is available, then match demand with their delivery plans</a:t>
            </a:r>
          </a:p>
        </p:txBody>
      </p: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C42E7810-2E70-4F26-B6F4-EDDEED57812D}"/>
              </a:ext>
            </a:extLst>
          </p:cNvPr>
          <p:cNvCxnSpPr>
            <a:cxnSpLocks/>
          </p:cNvCxnSpPr>
          <p:nvPr/>
        </p:nvCxnSpPr>
        <p:spPr>
          <a:xfrm flipH="1">
            <a:off x="5448016" y="544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Flussdiagramm: Dokument 71">
            <a:extLst>
              <a:ext uri="{FF2B5EF4-FFF2-40B4-BE49-F238E27FC236}">
                <a16:creationId xmlns:a16="http://schemas.microsoft.com/office/drawing/2014/main" id="{6BBBC39F-7120-4269-8C50-F1A153B39DBC}"/>
              </a:ext>
            </a:extLst>
          </p:cNvPr>
          <p:cNvSpPr/>
          <p:nvPr/>
        </p:nvSpPr>
        <p:spPr>
          <a:xfrm>
            <a:off x="6456016" y="530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49CB2E4B-0D32-4D54-8392-251ADB755B53}"/>
              </a:ext>
            </a:extLst>
          </p:cNvPr>
          <p:cNvSpPr/>
          <p:nvPr/>
        </p:nvSpPr>
        <p:spPr>
          <a:xfrm>
            <a:off x="3864016" y="602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final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reports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68238A7C-CE25-40B1-AC09-831C4587FFB7}"/>
              </a:ext>
            </a:extLst>
          </p:cNvPr>
          <p:cNvCxnSpPr>
            <a:cxnSpLocks/>
          </p:cNvCxnSpPr>
          <p:nvPr/>
        </p:nvCxnSpPr>
        <p:spPr>
          <a:xfrm>
            <a:off x="4656016" y="580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03DF02DE-1DCC-4B4C-A3FA-54272C7B91B3}"/>
              </a:ext>
            </a:extLst>
          </p:cNvPr>
          <p:cNvCxnSpPr>
            <a:cxnSpLocks/>
          </p:cNvCxnSpPr>
          <p:nvPr/>
        </p:nvCxnSpPr>
        <p:spPr>
          <a:xfrm>
            <a:off x="5448016" y="616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Flussdiagramm: Dokument 75">
            <a:extLst>
              <a:ext uri="{FF2B5EF4-FFF2-40B4-BE49-F238E27FC236}">
                <a16:creationId xmlns:a16="http://schemas.microsoft.com/office/drawing/2014/main" id="{022F2FBD-443E-4660-851D-848CB00B7AE5}"/>
              </a:ext>
            </a:extLst>
          </p:cNvPr>
          <p:cNvSpPr/>
          <p:nvPr/>
        </p:nvSpPr>
        <p:spPr>
          <a:xfrm>
            <a:off x="6527840" y="5949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7" name="Flussdiagramm: Dokument 76">
            <a:extLst>
              <a:ext uri="{FF2B5EF4-FFF2-40B4-BE49-F238E27FC236}">
                <a16:creationId xmlns:a16="http://schemas.microsoft.com/office/drawing/2014/main" id="{3A519D8A-0544-4295-AD98-B7C0BF864C3C}"/>
              </a:ext>
            </a:extLst>
          </p:cNvPr>
          <p:cNvSpPr/>
          <p:nvPr/>
        </p:nvSpPr>
        <p:spPr>
          <a:xfrm>
            <a:off x="6456016" y="602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Supply Chain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Reports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5F06CD32-9777-47DA-90DD-43FD12609003}"/>
              </a:ext>
            </a:extLst>
          </p:cNvPr>
          <p:cNvSpPr/>
          <p:nvPr/>
        </p:nvSpPr>
        <p:spPr>
          <a:xfrm>
            <a:off x="8688016" y="5948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7. Reports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Detailed internal reports for performance monitoring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Condensed reports for suppliers</a:t>
            </a:r>
          </a:p>
        </p:txBody>
      </p:sp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BD68A055-90A0-4640-9CBC-B3C4CFF72EB9}"/>
              </a:ext>
            </a:extLst>
          </p:cNvPr>
          <p:cNvGrpSpPr/>
          <p:nvPr/>
        </p:nvGrpSpPr>
        <p:grpSpPr>
          <a:xfrm>
            <a:off x="4944016" y="3285240"/>
            <a:ext cx="360024" cy="216020"/>
            <a:chOff x="5555940" y="3212976"/>
            <a:chExt cx="360024" cy="216020"/>
          </a:xfrm>
        </p:grpSpPr>
        <p:grpSp>
          <p:nvGrpSpPr>
            <p:cNvPr id="80" name="Gruppieren 79">
              <a:extLst>
                <a:ext uri="{FF2B5EF4-FFF2-40B4-BE49-F238E27FC236}">
                  <a16:creationId xmlns:a16="http://schemas.microsoft.com/office/drawing/2014/main" id="{1894B8DF-CF5E-4E4D-A23B-9B29FA134DA1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88" name="Rechteck 87">
                <a:extLst>
                  <a:ext uri="{FF2B5EF4-FFF2-40B4-BE49-F238E27FC236}">
                    <a16:creationId xmlns:a16="http://schemas.microsoft.com/office/drawing/2014/main" id="{0C6DAB24-EF07-4C28-83D0-F935F0BC201A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Rechteck 88">
                <a:extLst>
                  <a:ext uri="{FF2B5EF4-FFF2-40B4-BE49-F238E27FC236}">
                    <a16:creationId xmlns:a16="http://schemas.microsoft.com/office/drawing/2014/main" id="{6153A060-208B-4FD3-80F8-C397513F9A0A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Rechteck 89">
                <a:extLst>
                  <a:ext uri="{FF2B5EF4-FFF2-40B4-BE49-F238E27FC236}">
                    <a16:creationId xmlns:a16="http://schemas.microsoft.com/office/drawing/2014/main" id="{B38A302B-0D8F-43E7-8D2D-104D4F9BA84E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Rechteck 90">
                <a:extLst>
                  <a:ext uri="{FF2B5EF4-FFF2-40B4-BE49-F238E27FC236}">
                    <a16:creationId xmlns:a16="http://schemas.microsoft.com/office/drawing/2014/main" id="{F1C766DC-D629-4E0E-9675-E00091769F1B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Rechteck 91">
                <a:extLst>
                  <a:ext uri="{FF2B5EF4-FFF2-40B4-BE49-F238E27FC236}">
                    <a16:creationId xmlns:a16="http://schemas.microsoft.com/office/drawing/2014/main" id="{C993ABC1-8724-4D0B-A954-2596E64FC56D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Rechteck 92">
                <a:extLst>
                  <a:ext uri="{FF2B5EF4-FFF2-40B4-BE49-F238E27FC236}">
                    <a16:creationId xmlns:a16="http://schemas.microsoft.com/office/drawing/2014/main" id="{47B5F1B3-8740-40B1-8DEC-2C5487AED9BE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1" name="Rechteck 80">
              <a:extLst>
                <a:ext uri="{FF2B5EF4-FFF2-40B4-BE49-F238E27FC236}">
                  <a16:creationId xmlns:a16="http://schemas.microsoft.com/office/drawing/2014/main" id="{C58D0B02-FAC2-4458-A9AA-8B9845CD0042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2" name="Rechteck 81">
              <a:extLst>
                <a:ext uri="{FF2B5EF4-FFF2-40B4-BE49-F238E27FC236}">
                  <a16:creationId xmlns:a16="http://schemas.microsoft.com/office/drawing/2014/main" id="{F84B9CB7-7030-4A12-A0EA-C383A88B4A35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3" name="Rechteck 82">
              <a:extLst>
                <a:ext uri="{FF2B5EF4-FFF2-40B4-BE49-F238E27FC236}">
                  <a16:creationId xmlns:a16="http://schemas.microsoft.com/office/drawing/2014/main" id="{D1B91C8A-FC02-4018-BB0C-F62A0B287607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4" name="Rechteck 83">
              <a:extLst>
                <a:ext uri="{FF2B5EF4-FFF2-40B4-BE49-F238E27FC236}">
                  <a16:creationId xmlns:a16="http://schemas.microsoft.com/office/drawing/2014/main" id="{88FA3347-6A5A-4CC6-B0D5-C8CD50672A1B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5" name="Rechteck 84">
              <a:extLst>
                <a:ext uri="{FF2B5EF4-FFF2-40B4-BE49-F238E27FC236}">
                  <a16:creationId xmlns:a16="http://schemas.microsoft.com/office/drawing/2014/main" id="{4E6830BB-6DC7-4C68-A829-54DE69F088FB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6" name="Rechteck 85">
              <a:extLst>
                <a:ext uri="{FF2B5EF4-FFF2-40B4-BE49-F238E27FC236}">
                  <a16:creationId xmlns:a16="http://schemas.microsoft.com/office/drawing/2014/main" id="{B9FDD4D3-BC1A-4637-B9B1-635BC9ACBD42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7" name="Gleichschenkliges Dreieck 86">
              <a:extLst>
                <a:ext uri="{FF2B5EF4-FFF2-40B4-BE49-F238E27FC236}">
                  <a16:creationId xmlns:a16="http://schemas.microsoft.com/office/drawing/2014/main" id="{1F682F12-FABD-4A76-83F0-62CF3AEFFE85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94" name="Gruppieren 93">
            <a:extLst>
              <a:ext uri="{FF2B5EF4-FFF2-40B4-BE49-F238E27FC236}">
                <a16:creationId xmlns:a16="http://schemas.microsoft.com/office/drawing/2014/main" id="{AD238A17-2F4A-4078-912C-521B29E72223}"/>
              </a:ext>
            </a:extLst>
          </p:cNvPr>
          <p:cNvGrpSpPr/>
          <p:nvPr/>
        </p:nvGrpSpPr>
        <p:grpSpPr>
          <a:xfrm>
            <a:off x="4944016" y="4005240"/>
            <a:ext cx="360024" cy="216020"/>
            <a:chOff x="5555940" y="3212976"/>
            <a:chExt cx="360024" cy="216020"/>
          </a:xfrm>
        </p:grpSpPr>
        <p:grpSp>
          <p:nvGrpSpPr>
            <p:cNvPr id="95" name="Gruppieren 94">
              <a:extLst>
                <a:ext uri="{FF2B5EF4-FFF2-40B4-BE49-F238E27FC236}">
                  <a16:creationId xmlns:a16="http://schemas.microsoft.com/office/drawing/2014/main" id="{774C95A2-7EA3-48D9-AA30-A2DBE9A3973D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103" name="Rechteck 102">
                <a:extLst>
                  <a:ext uri="{FF2B5EF4-FFF2-40B4-BE49-F238E27FC236}">
                    <a16:creationId xmlns:a16="http://schemas.microsoft.com/office/drawing/2014/main" id="{05E479E6-ADCD-4BEE-874F-1DFD3242B394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echteck 103">
                <a:extLst>
                  <a:ext uri="{FF2B5EF4-FFF2-40B4-BE49-F238E27FC236}">
                    <a16:creationId xmlns:a16="http://schemas.microsoft.com/office/drawing/2014/main" id="{B1386ACA-3FED-46A0-8983-37B20CCB5CB5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Rechteck 104">
                <a:extLst>
                  <a:ext uri="{FF2B5EF4-FFF2-40B4-BE49-F238E27FC236}">
                    <a16:creationId xmlns:a16="http://schemas.microsoft.com/office/drawing/2014/main" id="{BEF2F616-34D4-4646-B300-DBFBA68F4178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Rechteck 105">
                <a:extLst>
                  <a:ext uri="{FF2B5EF4-FFF2-40B4-BE49-F238E27FC236}">
                    <a16:creationId xmlns:a16="http://schemas.microsoft.com/office/drawing/2014/main" id="{BA8CCB10-4542-4459-BF50-A76D3170495F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Rechteck 106">
                <a:extLst>
                  <a:ext uri="{FF2B5EF4-FFF2-40B4-BE49-F238E27FC236}">
                    <a16:creationId xmlns:a16="http://schemas.microsoft.com/office/drawing/2014/main" id="{2E3E4046-49B2-40B6-9770-E55C10C564A1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Rechteck 107">
                <a:extLst>
                  <a:ext uri="{FF2B5EF4-FFF2-40B4-BE49-F238E27FC236}">
                    <a16:creationId xmlns:a16="http://schemas.microsoft.com/office/drawing/2014/main" id="{BCAD8B87-56B4-4476-9E35-5AB02C7E06F2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6" name="Rechteck 95">
              <a:extLst>
                <a:ext uri="{FF2B5EF4-FFF2-40B4-BE49-F238E27FC236}">
                  <a16:creationId xmlns:a16="http://schemas.microsoft.com/office/drawing/2014/main" id="{087DB861-9978-47E2-84F6-789592DE5E27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F707A16D-92E8-4067-8CD9-6F31608CEC72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8" name="Rechteck 97">
              <a:extLst>
                <a:ext uri="{FF2B5EF4-FFF2-40B4-BE49-F238E27FC236}">
                  <a16:creationId xmlns:a16="http://schemas.microsoft.com/office/drawing/2014/main" id="{EADA4B7A-E262-48BB-B5A8-AD93E4955B05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9" name="Rechteck 98">
              <a:extLst>
                <a:ext uri="{FF2B5EF4-FFF2-40B4-BE49-F238E27FC236}">
                  <a16:creationId xmlns:a16="http://schemas.microsoft.com/office/drawing/2014/main" id="{022B4534-2B4F-4D07-971A-D2BABAF40EC0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0" name="Rechteck 99">
              <a:extLst>
                <a:ext uri="{FF2B5EF4-FFF2-40B4-BE49-F238E27FC236}">
                  <a16:creationId xmlns:a16="http://schemas.microsoft.com/office/drawing/2014/main" id="{55222FEA-B644-46B6-B324-C1A84083AEF9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1" name="Rechteck 100">
              <a:extLst>
                <a:ext uri="{FF2B5EF4-FFF2-40B4-BE49-F238E27FC236}">
                  <a16:creationId xmlns:a16="http://schemas.microsoft.com/office/drawing/2014/main" id="{52DD4B0B-FC2B-4481-B1AB-7182C872819B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2" name="Gleichschenkliges Dreieck 101">
              <a:extLst>
                <a:ext uri="{FF2B5EF4-FFF2-40B4-BE49-F238E27FC236}">
                  <a16:creationId xmlns:a16="http://schemas.microsoft.com/office/drawing/2014/main" id="{5FCD9F64-03A9-4F21-B0C8-03DC788B29EE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7778F9A4-4326-4E97-B9DB-BC71CDC1ADD3}"/>
              </a:ext>
            </a:extLst>
          </p:cNvPr>
          <p:cNvGrpSpPr/>
          <p:nvPr/>
        </p:nvGrpSpPr>
        <p:grpSpPr>
          <a:xfrm>
            <a:off x="5016016" y="5373240"/>
            <a:ext cx="360040" cy="360040"/>
            <a:chOff x="5627948" y="1484784"/>
            <a:chExt cx="360040" cy="360040"/>
          </a:xfrm>
        </p:grpSpPr>
        <p:sp>
          <p:nvSpPr>
            <p:cNvPr id="110" name="Rechteck 109">
              <a:extLst>
                <a:ext uri="{FF2B5EF4-FFF2-40B4-BE49-F238E27FC236}">
                  <a16:creationId xmlns:a16="http://schemas.microsoft.com/office/drawing/2014/main" id="{B07360F4-2AA6-4414-9CDF-1BFA8A4C6CAB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11" name="Gerade Verbindung mit Pfeil 110">
              <a:extLst>
                <a:ext uri="{FF2B5EF4-FFF2-40B4-BE49-F238E27FC236}">
                  <a16:creationId xmlns:a16="http://schemas.microsoft.com/office/drawing/2014/main" id="{9E75D958-55B1-4A9A-9F7D-7A617FB6A2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 Verbindung mit Pfeil 111">
              <a:extLst>
                <a:ext uri="{FF2B5EF4-FFF2-40B4-BE49-F238E27FC236}">
                  <a16:creationId xmlns:a16="http://schemas.microsoft.com/office/drawing/2014/main" id="{83D3180A-47C9-4891-AB96-38D77DFA1AA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Gerade Verbindung mit Pfeil 112">
              <a:extLst>
                <a:ext uri="{FF2B5EF4-FFF2-40B4-BE49-F238E27FC236}">
                  <a16:creationId xmlns:a16="http://schemas.microsoft.com/office/drawing/2014/main" id="{5008D06A-9F01-428B-BF4B-6E571AC668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Gerade Verbindung mit Pfeil 113">
              <a:extLst>
                <a:ext uri="{FF2B5EF4-FFF2-40B4-BE49-F238E27FC236}">
                  <a16:creationId xmlns:a16="http://schemas.microsoft.com/office/drawing/2014/main" id="{86ABAD53-F7B0-494B-8D4F-0F5A6D5B35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5" name="Grafik 114">
            <a:extLst>
              <a:ext uri="{FF2B5EF4-FFF2-40B4-BE49-F238E27FC236}">
                <a16:creationId xmlns:a16="http://schemas.microsoft.com/office/drawing/2014/main" id="{46C8232C-76FD-444C-B63B-79E1EB8D725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43872" y="6129348"/>
            <a:ext cx="288000" cy="241735"/>
          </a:xfrm>
          <a:prstGeom prst="rect">
            <a:avLst/>
          </a:prstGeom>
        </p:spPr>
      </p:pic>
      <p:sp>
        <p:nvSpPr>
          <p:cNvPr id="116" name="Flussdiagramm: Dokument 115">
            <a:extLst>
              <a:ext uri="{FF2B5EF4-FFF2-40B4-BE49-F238E27FC236}">
                <a16:creationId xmlns:a16="http://schemas.microsoft.com/office/drawing/2014/main" id="{E13AD0C8-F4AC-4A8F-B070-5C104F747542}"/>
              </a:ext>
            </a:extLst>
          </p:cNvPr>
          <p:cNvSpPr/>
          <p:nvPr/>
        </p:nvSpPr>
        <p:spPr>
          <a:xfrm>
            <a:off x="4872016" y="6093488"/>
            <a:ext cx="432176" cy="359752"/>
          </a:xfrm>
          <a:prstGeom prst="flowChartDocumen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3" name="Rechteck 122">
            <a:extLst>
              <a:ext uri="{FF2B5EF4-FFF2-40B4-BE49-F238E27FC236}">
                <a16:creationId xmlns:a16="http://schemas.microsoft.com/office/drawing/2014/main" id="{5318C8C4-6CCD-42B3-8CCF-93DF06BFB793}"/>
              </a:ext>
            </a:extLst>
          </p:cNvPr>
          <p:cNvSpPr/>
          <p:nvPr/>
        </p:nvSpPr>
        <p:spPr>
          <a:xfrm>
            <a:off x="446139" y="1053163"/>
            <a:ext cx="2409845" cy="64783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200" b="1" i="1" dirty="0">
                <a:solidFill>
                  <a:schemeClr val="tx1"/>
                </a:solidFill>
              </a:rPr>
              <a:t>Each region manages their own data in different database systems or manually with Excel</a:t>
            </a:r>
          </a:p>
        </p:txBody>
      </p: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2669E422-25BA-45E0-B5AE-212EB58CA6F2}"/>
              </a:ext>
            </a:extLst>
          </p:cNvPr>
          <p:cNvSpPr/>
          <p:nvPr/>
        </p:nvSpPr>
        <p:spPr>
          <a:xfrm>
            <a:off x="479376" y="5592641"/>
            <a:ext cx="1584176" cy="49925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20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Asia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4" name="Flussdiagramm: Zentralspeicher 123">
            <a:extLst>
              <a:ext uri="{FF2B5EF4-FFF2-40B4-BE49-F238E27FC236}">
                <a16:creationId xmlns:a16="http://schemas.microsoft.com/office/drawing/2014/main" id="{478788DD-7C39-4448-8527-0F37AA6FE7B0}"/>
              </a:ext>
            </a:extLst>
          </p:cNvPr>
          <p:cNvSpPr/>
          <p:nvPr/>
        </p:nvSpPr>
        <p:spPr>
          <a:xfrm>
            <a:off x="7536000" y="537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5" name="Flussdiagramm: Zentralspeicher 124">
            <a:extLst>
              <a:ext uri="{FF2B5EF4-FFF2-40B4-BE49-F238E27FC236}">
                <a16:creationId xmlns:a16="http://schemas.microsoft.com/office/drawing/2014/main" id="{27D349ED-9D30-488A-B7C1-7539CE281772}"/>
              </a:ext>
            </a:extLst>
          </p:cNvPr>
          <p:cNvSpPr/>
          <p:nvPr/>
        </p:nvSpPr>
        <p:spPr>
          <a:xfrm>
            <a:off x="7536000" y="393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6" name="Flussdiagramm: Zentralspeicher 125">
            <a:extLst>
              <a:ext uri="{FF2B5EF4-FFF2-40B4-BE49-F238E27FC236}">
                <a16:creationId xmlns:a16="http://schemas.microsoft.com/office/drawing/2014/main" id="{C9AD28A5-0A0E-4231-9FC2-3960CAFF274B}"/>
              </a:ext>
            </a:extLst>
          </p:cNvPr>
          <p:cNvSpPr/>
          <p:nvPr/>
        </p:nvSpPr>
        <p:spPr>
          <a:xfrm>
            <a:off x="7536000" y="321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7" name="Flussdiagramm: Zentralspeicher 126">
            <a:extLst>
              <a:ext uri="{FF2B5EF4-FFF2-40B4-BE49-F238E27FC236}">
                <a16:creationId xmlns:a16="http://schemas.microsoft.com/office/drawing/2014/main" id="{139120BF-C91E-4E94-9759-2ACDBFAA5619}"/>
              </a:ext>
            </a:extLst>
          </p:cNvPr>
          <p:cNvSpPr/>
          <p:nvPr/>
        </p:nvSpPr>
        <p:spPr>
          <a:xfrm>
            <a:off x="7536000" y="609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766CF65C-AFDA-42F1-97CB-D21C82D09190}"/>
              </a:ext>
            </a:extLst>
          </p:cNvPr>
          <p:cNvSpPr/>
          <p:nvPr/>
        </p:nvSpPr>
        <p:spPr>
          <a:xfrm>
            <a:off x="6167344" y="2493000"/>
            <a:ext cx="2160656" cy="57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two Excel files are </a:t>
            </a: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revolving, </a:t>
            </a:r>
            <a:b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i.e. mutually used and updated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by the user and the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program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134B76F4-533F-4AE3-8DB5-5C2198C5B47C}"/>
              </a:ext>
            </a:extLst>
          </p:cNvPr>
          <p:cNvSpPr/>
          <p:nvPr/>
        </p:nvSpPr>
        <p:spPr>
          <a:xfrm>
            <a:off x="6012350" y="2421256"/>
            <a:ext cx="2459650" cy="2088000"/>
          </a:xfrm>
          <a:prstGeom prst="roundRect">
            <a:avLst>
              <a:gd name="adj" fmla="val 4645"/>
            </a:avLst>
          </a:prstGeom>
          <a:noFill/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20" name="B4P">
            <a:extLst>
              <a:ext uri="{FF2B5EF4-FFF2-40B4-BE49-F238E27FC236}">
                <a16:creationId xmlns:a16="http://schemas.microsoft.com/office/drawing/2014/main" id="{BDE38851-10C2-3F43-B588-B0588D890354}"/>
              </a:ext>
            </a:extLst>
          </p:cNvPr>
          <p:cNvSpPr txBox="1"/>
          <p:nvPr/>
        </p:nvSpPr>
        <p:spPr>
          <a:xfrm>
            <a:off x="4061757" y="1134259"/>
            <a:ext cx="1134143" cy="340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3600" noProof="1"/>
              <a:t>B4P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7B026B14-767B-2D44-8777-EF42383B6CD6}"/>
              </a:ext>
            </a:extLst>
          </p:cNvPr>
          <p:cNvSpPr/>
          <p:nvPr/>
        </p:nvSpPr>
        <p:spPr>
          <a:xfrm>
            <a:off x="293414" y="6283963"/>
            <a:ext cx="286969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/>
              <a:t>More than 20 different files!</a:t>
            </a: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5E2B0D88-F1D6-394A-90FB-E29669E8D000}"/>
              </a:ext>
            </a:extLst>
          </p:cNvPr>
          <p:cNvSpPr/>
          <p:nvPr/>
        </p:nvSpPr>
        <p:spPr>
          <a:xfrm>
            <a:off x="1127464" y="4365000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1" name="Flussdiagramm: Zentralspeicher 24">
            <a:extLst>
              <a:ext uri="{FF2B5EF4-FFF2-40B4-BE49-F238E27FC236}">
                <a16:creationId xmlns:a16="http://schemas.microsoft.com/office/drawing/2014/main" id="{142575E9-7493-1447-934B-16550584CE2E}"/>
              </a:ext>
            </a:extLst>
          </p:cNvPr>
          <p:cNvSpPr/>
          <p:nvPr/>
        </p:nvSpPr>
        <p:spPr>
          <a:xfrm>
            <a:off x="1487488" y="2548532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42" name="Flussdiagramm: Zentralspeicher 24">
            <a:extLst>
              <a:ext uri="{FF2B5EF4-FFF2-40B4-BE49-F238E27FC236}">
                <a16:creationId xmlns:a16="http://schemas.microsoft.com/office/drawing/2014/main" id="{164B97F5-ABA3-2B4D-8B03-C37978730B49}"/>
              </a:ext>
            </a:extLst>
          </p:cNvPr>
          <p:cNvSpPr/>
          <p:nvPr/>
        </p:nvSpPr>
        <p:spPr>
          <a:xfrm>
            <a:off x="1503369" y="3842657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43" name="Zylinder 17">
            <a:extLst>
              <a:ext uri="{FF2B5EF4-FFF2-40B4-BE49-F238E27FC236}">
                <a16:creationId xmlns:a16="http://schemas.microsoft.com/office/drawing/2014/main" id="{6B128654-4BD5-8847-BC99-2ED2CE3DEE29}"/>
              </a:ext>
            </a:extLst>
          </p:cNvPr>
          <p:cNvSpPr/>
          <p:nvPr/>
        </p:nvSpPr>
        <p:spPr>
          <a:xfrm>
            <a:off x="1500204" y="5659425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64815474-BF38-0248-9369-69D1D2BDD0EB}"/>
              </a:ext>
            </a:extLst>
          </p:cNvPr>
          <p:cNvSpPr/>
          <p:nvPr/>
        </p:nvSpPr>
        <p:spPr>
          <a:xfrm>
            <a:off x="1127464" y="4537481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AB047E7E-FB62-114A-B198-337B1D0DF0A2}"/>
              </a:ext>
            </a:extLst>
          </p:cNvPr>
          <p:cNvSpPr/>
          <p:nvPr/>
        </p:nvSpPr>
        <p:spPr>
          <a:xfrm>
            <a:off x="1127464" y="4709962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118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12277"/>
            <a:ext cx="11232000" cy="79672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 B4P Data Integration and Analytics Engine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Overview</a:t>
            </a:r>
          </a:p>
        </p:txBody>
      </p:sp>
      <p:sp>
        <p:nvSpPr>
          <p:cNvPr id="119" name="Rectangle">
            <a:extLst>
              <a:ext uri="{FF2B5EF4-FFF2-40B4-BE49-F238E27FC236}">
                <a16:creationId xmlns:a16="http://schemas.microsoft.com/office/drawing/2014/main" id="{54BAC365-DBEA-C646-88D9-C5697AC32957}"/>
              </a:ext>
            </a:extLst>
          </p:cNvPr>
          <p:cNvSpPr/>
          <p:nvPr/>
        </p:nvSpPr>
        <p:spPr>
          <a:xfrm rot="10800000">
            <a:off x="7766076" y="2130665"/>
            <a:ext cx="1769435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0" name="Triangle">
            <a:extLst>
              <a:ext uri="{FF2B5EF4-FFF2-40B4-BE49-F238E27FC236}">
                <a16:creationId xmlns:a16="http://schemas.microsoft.com/office/drawing/2014/main" id="{D1504E2D-671C-BA47-B106-52A871113DC9}"/>
              </a:ext>
            </a:extLst>
          </p:cNvPr>
          <p:cNvSpPr/>
          <p:nvPr/>
        </p:nvSpPr>
        <p:spPr>
          <a:xfrm rot="10800000">
            <a:off x="5939857" y="3209996"/>
            <a:ext cx="1828396" cy="983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1" name="Triangle">
            <a:extLst>
              <a:ext uri="{FF2B5EF4-FFF2-40B4-BE49-F238E27FC236}">
                <a16:creationId xmlns:a16="http://schemas.microsoft.com/office/drawing/2014/main" id="{5622398D-9E4A-5845-99D7-85DCE2F199D2}"/>
              </a:ext>
            </a:extLst>
          </p:cNvPr>
          <p:cNvSpPr/>
          <p:nvPr/>
        </p:nvSpPr>
        <p:spPr>
          <a:xfrm flipH="1">
            <a:off x="5814137" y="2118658"/>
            <a:ext cx="1954116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2" name="TextBox 36">
            <a:extLst>
              <a:ext uri="{FF2B5EF4-FFF2-40B4-BE49-F238E27FC236}">
                <a16:creationId xmlns:a16="http://schemas.microsoft.com/office/drawing/2014/main" id="{471AF56E-4FFB-8541-B59E-EA32E31C410A}"/>
              </a:ext>
            </a:extLst>
          </p:cNvPr>
          <p:cNvSpPr txBox="1"/>
          <p:nvPr/>
        </p:nvSpPr>
        <p:spPr>
          <a:xfrm>
            <a:off x="1773510" y="1411722"/>
            <a:ext cx="2378734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Multiple complex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</a:p>
        </p:txBody>
      </p:sp>
      <p:sp>
        <p:nvSpPr>
          <p:cNvPr id="123" name="TextBox 36">
            <a:extLst>
              <a:ext uri="{FF2B5EF4-FFF2-40B4-BE49-F238E27FC236}">
                <a16:creationId xmlns:a16="http://schemas.microsoft.com/office/drawing/2014/main" id="{3D53435D-E159-5A45-BC95-E5FE0FDF3B3D}"/>
              </a:ext>
            </a:extLst>
          </p:cNvPr>
          <p:cNvSpPr txBox="1"/>
          <p:nvPr/>
        </p:nvSpPr>
        <p:spPr>
          <a:xfrm>
            <a:off x="7607477" y="1387017"/>
            <a:ext cx="2055243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in seconds</a:t>
            </a:r>
          </a:p>
        </p:txBody>
      </p:sp>
      <p:sp>
        <p:nvSpPr>
          <p:cNvPr id="124" name="TextBox 36">
            <a:extLst>
              <a:ext uri="{FF2B5EF4-FFF2-40B4-BE49-F238E27FC236}">
                <a16:creationId xmlns:a16="http://schemas.microsoft.com/office/drawing/2014/main" id="{86688CC1-A4A9-D746-AC6B-4CF10B25A876}"/>
              </a:ext>
            </a:extLst>
          </p:cNvPr>
          <p:cNvSpPr txBox="1"/>
          <p:nvPr/>
        </p:nvSpPr>
        <p:spPr>
          <a:xfrm>
            <a:off x="4347003" y="1390175"/>
            <a:ext cx="3116997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1600" b="1">
                <a:solidFill>
                  <a:srgbClr val="2850B4"/>
                </a:solidFill>
              </a:defRPr>
            </a:pPr>
            <a:r>
              <a:rPr lang="en-US" sz="1600" dirty="0">
                <a:latin typeface="+mj-lt"/>
              </a:rPr>
              <a:t>B4P Data Integration and Analytics Engine</a:t>
            </a:r>
          </a:p>
        </p:txBody>
      </p:sp>
      <p:sp>
        <p:nvSpPr>
          <p:cNvPr id="125" name="TextBox 37">
            <a:extLst>
              <a:ext uri="{FF2B5EF4-FFF2-40B4-BE49-F238E27FC236}">
                <a16:creationId xmlns:a16="http://schemas.microsoft.com/office/drawing/2014/main" id="{3B7622A3-8DF5-CB40-89FE-0BB2445D1D30}"/>
              </a:ext>
            </a:extLst>
          </p:cNvPr>
          <p:cNvSpPr txBox="1"/>
          <p:nvPr/>
        </p:nvSpPr>
        <p:spPr>
          <a:xfrm>
            <a:off x="4300515" y="5702779"/>
            <a:ext cx="979152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data files</a:t>
            </a:r>
          </a:p>
        </p:txBody>
      </p:sp>
      <p:sp>
        <p:nvSpPr>
          <p:cNvPr id="126" name="TextBox 36">
            <a:extLst>
              <a:ext uri="{FF2B5EF4-FFF2-40B4-BE49-F238E27FC236}">
                <a16:creationId xmlns:a16="http://schemas.microsoft.com/office/drawing/2014/main" id="{51EC99A9-E88C-0941-A7B4-85241C829BF2}"/>
              </a:ext>
            </a:extLst>
          </p:cNvPr>
          <p:cNvSpPr txBox="1"/>
          <p:nvPr/>
        </p:nvSpPr>
        <p:spPr>
          <a:xfrm>
            <a:off x="5308515" y="5918779"/>
            <a:ext cx="37277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 dirty="0"/>
              <a:t>Database exports (Salesforce, Oracle, SAP,  FileMaker, et al)</a:t>
            </a:r>
          </a:p>
        </p:txBody>
      </p:sp>
      <p:sp>
        <p:nvSpPr>
          <p:cNvPr id="127" name="TextBox 49">
            <a:extLst>
              <a:ext uri="{FF2B5EF4-FFF2-40B4-BE49-F238E27FC236}">
                <a16:creationId xmlns:a16="http://schemas.microsoft.com/office/drawing/2014/main" id="{EF3CBDCF-51A7-A947-88AD-0893A0B99556}"/>
              </a:ext>
            </a:extLst>
          </p:cNvPr>
          <p:cNvSpPr txBox="1"/>
          <p:nvPr/>
        </p:nvSpPr>
        <p:spPr>
          <a:xfrm>
            <a:off x="5308515" y="6134779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/>
              <a:t>Internet sources of structured data (websites, web services)</a:t>
            </a:r>
          </a:p>
        </p:txBody>
      </p:sp>
      <p:sp>
        <p:nvSpPr>
          <p:cNvPr id="128" name="TextBox 49">
            <a:extLst>
              <a:ext uri="{FF2B5EF4-FFF2-40B4-BE49-F238E27FC236}">
                <a16:creationId xmlns:a16="http://schemas.microsoft.com/office/drawing/2014/main" id="{3615CF37-596B-8840-98B5-292881859848}"/>
              </a:ext>
            </a:extLst>
          </p:cNvPr>
          <p:cNvSpPr txBox="1"/>
          <p:nvPr/>
        </p:nvSpPr>
        <p:spPr>
          <a:xfrm>
            <a:off x="5308515" y="6350779"/>
            <a:ext cx="3240000" cy="246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/>
              <a:t>Statistical (R, SAS, SPSS, Stata), PDF (via Tabula)</a:t>
            </a:r>
          </a:p>
        </p:txBody>
      </p:sp>
      <p:sp>
        <p:nvSpPr>
          <p:cNvPr id="129" name="Rectangle">
            <a:extLst>
              <a:ext uri="{FF2B5EF4-FFF2-40B4-BE49-F238E27FC236}">
                <a16:creationId xmlns:a16="http://schemas.microsoft.com/office/drawing/2014/main" id="{A75C5200-134D-404E-AACD-C18AEEB628A2}"/>
              </a:ext>
            </a:extLst>
          </p:cNvPr>
          <p:cNvSpPr/>
          <p:nvPr/>
        </p:nvSpPr>
        <p:spPr>
          <a:xfrm>
            <a:off x="6467359" y="4356875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0" name="Rectangle">
            <a:extLst>
              <a:ext uri="{FF2B5EF4-FFF2-40B4-BE49-F238E27FC236}">
                <a16:creationId xmlns:a16="http://schemas.microsoft.com/office/drawing/2014/main" id="{5B17369B-8D1A-1549-8D70-265585C0D53C}"/>
              </a:ext>
            </a:extLst>
          </p:cNvPr>
          <p:cNvSpPr/>
          <p:nvPr/>
        </p:nvSpPr>
        <p:spPr>
          <a:xfrm>
            <a:off x="6507942" y="4400848"/>
            <a:ext cx="275796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1" name="Triangle">
            <a:extLst>
              <a:ext uri="{FF2B5EF4-FFF2-40B4-BE49-F238E27FC236}">
                <a16:creationId xmlns:a16="http://schemas.microsoft.com/office/drawing/2014/main" id="{8AA2BAE0-4F73-5C47-A0AA-FCD80D21C2F9}"/>
              </a:ext>
            </a:extLst>
          </p:cNvPr>
          <p:cNvSpPr/>
          <p:nvPr/>
        </p:nvSpPr>
        <p:spPr>
          <a:xfrm>
            <a:off x="4060900" y="2133721"/>
            <a:ext cx="1769434" cy="983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2" name="Triangle">
            <a:extLst>
              <a:ext uri="{FF2B5EF4-FFF2-40B4-BE49-F238E27FC236}">
                <a16:creationId xmlns:a16="http://schemas.microsoft.com/office/drawing/2014/main" id="{913B95A0-F60E-6745-9D46-A0B68918CD50}"/>
              </a:ext>
            </a:extLst>
          </p:cNvPr>
          <p:cNvSpPr/>
          <p:nvPr/>
        </p:nvSpPr>
        <p:spPr>
          <a:xfrm rot="10800000" flipH="1">
            <a:off x="4060900" y="3110415"/>
            <a:ext cx="1891100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3" name="Rectangle">
            <a:extLst>
              <a:ext uri="{FF2B5EF4-FFF2-40B4-BE49-F238E27FC236}">
                <a16:creationId xmlns:a16="http://schemas.microsoft.com/office/drawing/2014/main" id="{9FB025A3-E73A-4A43-B164-7ECD5D92394A}"/>
              </a:ext>
            </a:extLst>
          </p:cNvPr>
          <p:cNvSpPr/>
          <p:nvPr/>
        </p:nvSpPr>
        <p:spPr>
          <a:xfrm>
            <a:off x="1989599" y="2118658"/>
            <a:ext cx="2063293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4" name="Rounded Rectangle">
            <a:extLst>
              <a:ext uri="{FF2B5EF4-FFF2-40B4-BE49-F238E27FC236}">
                <a16:creationId xmlns:a16="http://schemas.microsoft.com/office/drawing/2014/main" id="{93E5775C-163B-7F4B-BB46-404B1E75771E}"/>
              </a:ext>
            </a:extLst>
          </p:cNvPr>
          <p:cNvSpPr/>
          <p:nvPr/>
        </p:nvSpPr>
        <p:spPr>
          <a:xfrm>
            <a:off x="4872034" y="2468621"/>
            <a:ext cx="2162699" cy="1385649"/>
          </a:xfrm>
          <a:prstGeom prst="roundRect">
            <a:avLst>
              <a:gd name="adj" fmla="val 13748"/>
            </a:avLst>
          </a:prstGeom>
          <a:gradFill>
            <a:gsLst>
              <a:gs pos="0">
                <a:srgbClr val="1E2D78"/>
              </a:gs>
              <a:gs pos="100000">
                <a:srgbClr val="3C5AB4"/>
              </a:gs>
            </a:gsLst>
            <a:lin ang="5400000"/>
          </a:gradFill>
          <a:ln w="12700">
            <a:miter lim="400000"/>
          </a:ln>
          <a:effectLst>
            <a:outerShdw blurRad="38100" dist="78217" dir="12543089" rotWithShape="0">
              <a:srgbClr val="000000">
                <a:alpha val="38000"/>
              </a:srgbClr>
            </a:outerShdw>
          </a:effectLst>
        </p:spPr>
        <p:txBody>
          <a:bodyPr lIns="36000" tIns="36000" rIns="36000" bIns="36000" anchor="ctr"/>
          <a:lstStyle/>
          <a:p>
            <a:pPr>
              <a:defRPr>
                <a:solidFill>
                  <a:srgbClr val="2D5AB4"/>
                </a:solidFill>
              </a:defRPr>
            </a:pPr>
            <a:endParaRPr lang="en-US"/>
          </a:p>
        </p:txBody>
      </p:sp>
      <p:sp>
        <p:nvSpPr>
          <p:cNvPr id="135" name="TextBox 36">
            <a:extLst>
              <a:ext uri="{FF2B5EF4-FFF2-40B4-BE49-F238E27FC236}">
                <a16:creationId xmlns:a16="http://schemas.microsoft.com/office/drawing/2014/main" id="{75793615-E0A4-E840-A8CD-612161259C0B}"/>
              </a:ext>
            </a:extLst>
          </p:cNvPr>
          <p:cNvSpPr txBox="1"/>
          <p:nvPr/>
        </p:nvSpPr>
        <p:spPr>
          <a:xfrm>
            <a:off x="2324706" y="3292495"/>
            <a:ext cx="924383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databases</a:t>
            </a:r>
          </a:p>
        </p:txBody>
      </p:sp>
      <p:sp>
        <p:nvSpPr>
          <p:cNvPr id="136" name="TextBox 37">
            <a:extLst>
              <a:ext uri="{FF2B5EF4-FFF2-40B4-BE49-F238E27FC236}">
                <a16:creationId xmlns:a16="http://schemas.microsoft.com/office/drawing/2014/main" id="{1C06A0AF-E58D-2049-BB3D-E6D1CE911212}"/>
              </a:ext>
            </a:extLst>
          </p:cNvPr>
          <p:cNvSpPr txBox="1"/>
          <p:nvPr/>
        </p:nvSpPr>
        <p:spPr>
          <a:xfrm>
            <a:off x="2359340" y="2309534"/>
            <a:ext cx="843410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data files</a:t>
            </a:r>
          </a:p>
        </p:txBody>
      </p:sp>
      <p:sp>
        <p:nvSpPr>
          <p:cNvPr id="137" name="TextBox 49">
            <a:extLst>
              <a:ext uri="{FF2B5EF4-FFF2-40B4-BE49-F238E27FC236}">
                <a16:creationId xmlns:a16="http://schemas.microsoft.com/office/drawing/2014/main" id="{E8B5CB61-6EF3-1742-993D-C4DB7BB4DED8}"/>
              </a:ext>
            </a:extLst>
          </p:cNvPr>
          <p:cNvSpPr txBox="1"/>
          <p:nvPr/>
        </p:nvSpPr>
        <p:spPr>
          <a:xfrm>
            <a:off x="2357685" y="3798189"/>
            <a:ext cx="858426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web data</a:t>
            </a:r>
          </a:p>
        </p:txBody>
      </p:sp>
      <p:sp>
        <p:nvSpPr>
          <p:cNvPr id="138" name="TextBox 36">
            <a:extLst>
              <a:ext uri="{FF2B5EF4-FFF2-40B4-BE49-F238E27FC236}">
                <a16:creationId xmlns:a16="http://schemas.microsoft.com/office/drawing/2014/main" id="{0FAC4719-114B-A849-9082-4C2A87C4444C}"/>
              </a:ext>
            </a:extLst>
          </p:cNvPr>
          <p:cNvSpPr txBox="1"/>
          <p:nvPr/>
        </p:nvSpPr>
        <p:spPr>
          <a:xfrm>
            <a:off x="6135276" y="4824508"/>
            <a:ext cx="1092360" cy="442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batch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programs</a:t>
            </a:r>
          </a:p>
        </p:txBody>
      </p:sp>
      <p:sp>
        <p:nvSpPr>
          <p:cNvPr id="139" name="TextBox 36">
            <a:extLst>
              <a:ext uri="{FF2B5EF4-FFF2-40B4-BE49-F238E27FC236}">
                <a16:creationId xmlns:a16="http://schemas.microsoft.com/office/drawing/2014/main" id="{651EA029-0358-4B45-A284-EA47DBAE018E}"/>
              </a:ext>
            </a:extLst>
          </p:cNvPr>
          <p:cNvSpPr txBox="1"/>
          <p:nvPr/>
        </p:nvSpPr>
        <p:spPr>
          <a:xfrm>
            <a:off x="4824009" y="4835394"/>
            <a:ext cx="1092360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interactive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processing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77B52D6-5BC7-9548-883B-2B6A139E7118}"/>
              </a:ext>
            </a:extLst>
          </p:cNvPr>
          <p:cNvGrpSpPr/>
          <p:nvPr/>
        </p:nvGrpSpPr>
        <p:grpSpPr>
          <a:xfrm>
            <a:off x="3705297" y="2269378"/>
            <a:ext cx="288497" cy="329375"/>
            <a:chOff x="3732405" y="2367361"/>
            <a:chExt cx="288497" cy="329375"/>
          </a:xfrm>
        </p:grpSpPr>
        <p:sp>
          <p:nvSpPr>
            <p:cNvPr id="141" name="Rectangle">
              <a:extLst>
                <a:ext uri="{FF2B5EF4-FFF2-40B4-BE49-F238E27FC236}">
                  <a16:creationId xmlns:a16="http://schemas.microsoft.com/office/drawing/2014/main" id="{4D06E08E-50D4-F146-B5C9-B57C20C3A9F1}"/>
                </a:ext>
              </a:extLst>
            </p:cNvPr>
            <p:cNvSpPr/>
            <p:nvPr/>
          </p:nvSpPr>
          <p:spPr>
            <a:xfrm>
              <a:off x="3732405" y="2367361"/>
              <a:ext cx="175089" cy="256651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42" name="Rectangle">
              <a:extLst>
                <a:ext uri="{FF2B5EF4-FFF2-40B4-BE49-F238E27FC236}">
                  <a16:creationId xmlns:a16="http://schemas.microsoft.com/office/drawing/2014/main" id="{599442C6-2809-A046-A691-8763D8F29A87}"/>
                </a:ext>
              </a:extLst>
            </p:cNvPr>
            <p:cNvSpPr/>
            <p:nvPr/>
          </p:nvSpPr>
          <p:spPr>
            <a:xfrm>
              <a:off x="3784746" y="2403722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4905046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43" name="Rectangle">
              <a:extLst>
                <a:ext uri="{FF2B5EF4-FFF2-40B4-BE49-F238E27FC236}">
                  <a16:creationId xmlns:a16="http://schemas.microsoft.com/office/drawing/2014/main" id="{7BEA43E4-7386-DB40-A681-C7B36FAF9DA6}"/>
                </a:ext>
              </a:extLst>
            </p:cNvPr>
            <p:cNvSpPr/>
            <p:nvPr/>
          </p:nvSpPr>
          <p:spPr>
            <a:xfrm>
              <a:off x="3845812" y="2440084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44" name="Computer">
            <a:extLst>
              <a:ext uri="{FF2B5EF4-FFF2-40B4-BE49-F238E27FC236}">
                <a16:creationId xmlns:a16="http://schemas.microsoft.com/office/drawing/2014/main" id="{C0E20362-34B5-F246-BF96-441DA93BC92C}"/>
              </a:ext>
            </a:extLst>
          </p:cNvPr>
          <p:cNvSpPr/>
          <p:nvPr/>
        </p:nvSpPr>
        <p:spPr>
          <a:xfrm>
            <a:off x="5092086" y="4366505"/>
            <a:ext cx="535181" cy="4318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21600" extrusionOk="0">
                <a:moveTo>
                  <a:pt x="464" y="0"/>
                </a:moveTo>
                <a:cubicBezTo>
                  <a:pt x="210" y="0"/>
                  <a:pt x="0" y="261"/>
                  <a:pt x="0" y="575"/>
                </a:cubicBezTo>
                <a:lnTo>
                  <a:pt x="0" y="17777"/>
                </a:lnTo>
                <a:cubicBezTo>
                  <a:pt x="0" y="18091"/>
                  <a:pt x="210" y="18354"/>
                  <a:pt x="464" y="18354"/>
                </a:cubicBezTo>
                <a:lnTo>
                  <a:pt x="9148" y="18354"/>
                </a:lnTo>
                <a:lnTo>
                  <a:pt x="9116" y="18513"/>
                </a:lnTo>
                <a:lnTo>
                  <a:pt x="8753" y="20763"/>
                </a:lnTo>
                <a:lnTo>
                  <a:pt x="7690" y="20763"/>
                </a:lnTo>
                <a:lnTo>
                  <a:pt x="7690" y="21600"/>
                </a:lnTo>
                <a:lnTo>
                  <a:pt x="10486" y="21600"/>
                </a:lnTo>
                <a:lnTo>
                  <a:pt x="11107" y="21600"/>
                </a:lnTo>
                <a:lnTo>
                  <a:pt x="13905" y="21600"/>
                </a:lnTo>
                <a:lnTo>
                  <a:pt x="13905" y="20763"/>
                </a:lnTo>
                <a:lnTo>
                  <a:pt x="12842" y="20763"/>
                </a:lnTo>
                <a:lnTo>
                  <a:pt x="12479" y="18513"/>
                </a:lnTo>
                <a:lnTo>
                  <a:pt x="12452" y="18354"/>
                </a:lnTo>
                <a:lnTo>
                  <a:pt x="21131" y="18354"/>
                </a:lnTo>
                <a:cubicBezTo>
                  <a:pt x="21384" y="18354"/>
                  <a:pt x="21595" y="18091"/>
                  <a:pt x="21595" y="17777"/>
                </a:cubicBezTo>
                <a:lnTo>
                  <a:pt x="21595" y="575"/>
                </a:lnTo>
                <a:cubicBezTo>
                  <a:pt x="21600" y="261"/>
                  <a:pt x="21389" y="0"/>
                  <a:pt x="21136" y="0"/>
                </a:cubicBezTo>
                <a:lnTo>
                  <a:pt x="464" y="0"/>
                </a:lnTo>
                <a:close/>
                <a:moveTo>
                  <a:pt x="10800" y="542"/>
                </a:moveTo>
                <a:cubicBezTo>
                  <a:pt x="10913" y="542"/>
                  <a:pt x="11006" y="650"/>
                  <a:pt x="11006" y="797"/>
                </a:cubicBezTo>
                <a:cubicBezTo>
                  <a:pt x="11006" y="937"/>
                  <a:pt x="10913" y="1052"/>
                  <a:pt x="10800" y="1052"/>
                </a:cubicBezTo>
                <a:cubicBezTo>
                  <a:pt x="10686" y="1052"/>
                  <a:pt x="10594" y="937"/>
                  <a:pt x="10594" y="797"/>
                </a:cubicBezTo>
                <a:cubicBezTo>
                  <a:pt x="10594" y="656"/>
                  <a:pt x="10686" y="542"/>
                  <a:pt x="10800" y="542"/>
                </a:cubicBezTo>
                <a:close/>
                <a:moveTo>
                  <a:pt x="1242" y="1734"/>
                </a:moveTo>
                <a:lnTo>
                  <a:pt x="20358" y="1734"/>
                </a:lnTo>
                <a:lnTo>
                  <a:pt x="20358" y="15233"/>
                </a:lnTo>
                <a:lnTo>
                  <a:pt x="1242" y="15233"/>
                </a:lnTo>
                <a:lnTo>
                  <a:pt x="1242" y="1734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46" name="Line">
            <a:extLst>
              <a:ext uri="{FF2B5EF4-FFF2-40B4-BE49-F238E27FC236}">
                <a16:creationId xmlns:a16="http://schemas.microsoft.com/office/drawing/2014/main" id="{A1D7CA1A-3135-FA4D-83FA-3E205D5DAD12}"/>
              </a:ext>
            </a:extLst>
          </p:cNvPr>
          <p:cNvSpPr/>
          <p:nvPr/>
        </p:nvSpPr>
        <p:spPr>
          <a:xfrm>
            <a:off x="5359676" y="3850469"/>
            <a:ext cx="1" cy="492024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headEnd type="triangle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/>
          </a:p>
        </p:txBody>
      </p:sp>
      <p:sp>
        <p:nvSpPr>
          <p:cNvPr id="147" name="Line">
            <a:extLst>
              <a:ext uri="{FF2B5EF4-FFF2-40B4-BE49-F238E27FC236}">
                <a16:creationId xmlns:a16="http://schemas.microsoft.com/office/drawing/2014/main" id="{86439D4E-24FA-8647-AE3A-E80ABE75783D}"/>
              </a:ext>
            </a:extLst>
          </p:cNvPr>
          <p:cNvSpPr/>
          <p:nvPr/>
        </p:nvSpPr>
        <p:spPr>
          <a:xfrm flipV="1">
            <a:off x="6620440" y="3852369"/>
            <a:ext cx="1" cy="450932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/>
          </a:p>
        </p:txBody>
      </p:sp>
      <p:sp>
        <p:nvSpPr>
          <p:cNvPr id="148" name="Rectangle">
            <a:extLst>
              <a:ext uri="{FF2B5EF4-FFF2-40B4-BE49-F238E27FC236}">
                <a16:creationId xmlns:a16="http://schemas.microsoft.com/office/drawing/2014/main" id="{C38C4314-39CF-AA47-A0EC-BCE1C0D04F85}"/>
              </a:ext>
            </a:extLst>
          </p:cNvPr>
          <p:cNvSpPr/>
          <p:nvPr/>
        </p:nvSpPr>
        <p:spPr>
          <a:xfrm>
            <a:off x="6556259" y="4439667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49" name="b4p">
            <a:extLst>
              <a:ext uri="{FF2B5EF4-FFF2-40B4-BE49-F238E27FC236}">
                <a16:creationId xmlns:a16="http://schemas.microsoft.com/office/drawing/2014/main" id="{7440415E-51F7-9448-9A79-B4C5375AF509}"/>
              </a:ext>
            </a:extLst>
          </p:cNvPr>
          <p:cNvSpPr txBox="1"/>
          <p:nvPr/>
        </p:nvSpPr>
        <p:spPr>
          <a:xfrm>
            <a:off x="6562877" y="4618947"/>
            <a:ext cx="284691" cy="230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b4p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017FDC6-DD2E-CE44-80B1-E6E6C45F4B72}"/>
              </a:ext>
            </a:extLst>
          </p:cNvPr>
          <p:cNvGrpSpPr/>
          <p:nvPr/>
        </p:nvGrpSpPr>
        <p:grpSpPr>
          <a:xfrm>
            <a:off x="3705297" y="3254026"/>
            <a:ext cx="288496" cy="352957"/>
            <a:chOff x="3732405" y="3352009"/>
            <a:chExt cx="288496" cy="352957"/>
          </a:xfrm>
        </p:grpSpPr>
        <p:sp>
          <p:nvSpPr>
            <p:cNvPr id="151" name="Cylinder">
              <a:extLst>
                <a:ext uri="{FF2B5EF4-FFF2-40B4-BE49-F238E27FC236}">
                  <a16:creationId xmlns:a16="http://schemas.microsoft.com/office/drawing/2014/main" id="{F8C4FD13-50EB-1444-8048-B21BF6241491}"/>
                </a:ext>
              </a:extLst>
            </p:cNvPr>
            <p:cNvSpPr/>
            <p:nvPr/>
          </p:nvSpPr>
          <p:spPr>
            <a:xfrm>
              <a:off x="3732405" y="3352009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82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52" name="Cylinder">
              <a:extLst>
                <a:ext uri="{FF2B5EF4-FFF2-40B4-BE49-F238E27FC236}">
                  <a16:creationId xmlns:a16="http://schemas.microsoft.com/office/drawing/2014/main" id="{F31FCC9D-88C9-5A4F-AC86-C9B5480DB87A}"/>
                </a:ext>
              </a:extLst>
            </p:cNvPr>
            <p:cNvSpPr/>
            <p:nvPr/>
          </p:nvSpPr>
          <p:spPr>
            <a:xfrm>
              <a:off x="3819551" y="3439156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53" name="Triangle">
            <a:extLst>
              <a:ext uri="{FF2B5EF4-FFF2-40B4-BE49-F238E27FC236}">
                <a16:creationId xmlns:a16="http://schemas.microsoft.com/office/drawing/2014/main" id="{30614AC5-33C7-3849-94C6-29575DF29852}"/>
              </a:ext>
            </a:extLst>
          </p:cNvPr>
          <p:cNvSpPr/>
          <p:nvPr/>
        </p:nvSpPr>
        <p:spPr>
          <a:xfrm rot="5400000">
            <a:off x="6627012" y="4477493"/>
            <a:ext cx="156421" cy="1511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54" name="Rectangle">
            <a:extLst>
              <a:ext uri="{FF2B5EF4-FFF2-40B4-BE49-F238E27FC236}">
                <a16:creationId xmlns:a16="http://schemas.microsoft.com/office/drawing/2014/main" id="{EC167390-E19B-7040-913B-A40AE49E7255}"/>
              </a:ext>
            </a:extLst>
          </p:cNvPr>
          <p:cNvSpPr/>
          <p:nvPr/>
        </p:nvSpPr>
        <p:spPr>
          <a:xfrm>
            <a:off x="5130691" y="4403218"/>
            <a:ext cx="457972" cy="291274"/>
          </a:xfrm>
          <a:prstGeom prst="rect">
            <a:avLst/>
          </a:prstGeom>
          <a:solidFill>
            <a:srgbClr val="3264C8"/>
          </a:solidFill>
          <a:ln w="38100">
            <a:solidFill>
              <a:srgbClr val="FFFFFF"/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55" name="&gt;b4p">
            <a:extLst>
              <a:ext uri="{FF2B5EF4-FFF2-40B4-BE49-F238E27FC236}">
                <a16:creationId xmlns:a16="http://schemas.microsoft.com/office/drawing/2014/main" id="{0B236EDA-39A2-774C-936D-284DC33E05ED}"/>
              </a:ext>
            </a:extLst>
          </p:cNvPr>
          <p:cNvSpPr txBox="1"/>
          <p:nvPr/>
        </p:nvSpPr>
        <p:spPr>
          <a:xfrm>
            <a:off x="5139176" y="4426866"/>
            <a:ext cx="37926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&gt;b4p</a:t>
            </a:r>
          </a:p>
        </p:txBody>
      </p:sp>
      <p:sp>
        <p:nvSpPr>
          <p:cNvPr id="156" name="B4P">
            <a:extLst>
              <a:ext uri="{FF2B5EF4-FFF2-40B4-BE49-F238E27FC236}">
                <a16:creationId xmlns:a16="http://schemas.microsoft.com/office/drawing/2014/main" id="{8A04DD4C-F718-0140-85F6-9162AC32E02E}"/>
              </a:ext>
            </a:extLst>
          </p:cNvPr>
          <p:cNvSpPr txBox="1"/>
          <p:nvPr/>
        </p:nvSpPr>
        <p:spPr>
          <a:xfrm>
            <a:off x="5522327" y="2411375"/>
            <a:ext cx="79124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B4P</a:t>
            </a:r>
          </a:p>
        </p:txBody>
      </p:sp>
      <p:sp>
        <p:nvSpPr>
          <p:cNvPr id="158" name="Excel, XLS, CSV,  XML, JSON, HTML, Zip, Text (and others)">
            <a:extLst>
              <a:ext uri="{FF2B5EF4-FFF2-40B4-BE49-F238E27FC236}">
                <a16:creationId xmlns:a16="http://schemas.microsoft.com/office/drawing/2014/main" id="{960323C8-D566-994A-8D3E-7CE6C284013D}"/>
              </a:ext>
            </a:extLst>
          </p:cNvPr>
          <p:cNvSpPr txBox="1"/>
          <p:nvPr/>
        </p:nvSpPr>
        <p:spPr>
          <a:xfrm>
            <a:off x="5308515" y="5702779"/>
            <a:ext cx="3264674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lang="en-US" sz="1000" dirty="0"/>
              <a:t>Excel, CSV,  XML, JSON, HTML, Zip, Text (and others) </a:t>
            </a:r>
          </a:p>
        </p:txBody>
      </p:sp>
      <p:sp>
        <p:nvSpPr>
          <p:cNvPr id="159" name="databases:">
            <a:extLst>
              <a:ext uri="{FF2B5EF4-FFF2-40B4-BE49-F238E27FC236}">
                <a16:creationId xmlns:a16="http://schemas.microsoft.com/office/drawing/2014/main" id="{2EE63A4A-043A-E140-A6A3-53F4435D6AE1}"/>
              </a:ext>
            </a:extLst>
          </p:cNvPr>
          <p:cNvSpPr txBox="1"/>
          <p:nvPr/>
        </p:nvSpPr>
        <p:spPr>
          <a:xfrm>
            <a:off x="4563768" y="5918779"/>
            <a:ext cx="7158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databases</a:t>
            </a:r>
          </a:p>
        </p:txBody>
      </p:sp>
      <p:sp>
        <p:nvSpPr>
          <p:cNvPr id="160" name="web data:">
            <a:extLst>
              <a:ext uri="{FF2B5EF4-FFF2-40B4-BE49-F238E27FC236}">
                <a16:creationId xmlns:a16="http://schemas.microsoft.com/office/drawing/2014/main" id="{629B5358-4FEB-7F40-8441-EF476F47EA61}"/>
              </a:ext>
            </a:extLst>
          </p:cNvPr>
          <p:cNvSpPr txBox="1"/>
          <p:nvPr/>
        </p:nvSpPr>
        <p:spPr>
          <a:xfrm>
            <a:off x="4640713" y="6134779"/>
            <a:ext cx="638954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web data</a:t>
            </a:r>
          </a:p>
        </p:txBody>
      </p:sp>
      <p:sp>
        <p:nvSpPr>
          <p:cNvPr id="161" name="other data:">
            <a:extLst>
              <a:ext uri="{FF2B5EF4-FFF2-40B4-BE49-F238E27FC236}">
                <a16:creationId xmlns:a16="http://schemas.microsoft.com/office/drawing/2014/main" id="{196F8AE7-9BA5-BF4D-A0DD-0F1EF6857AEC}"/>
              </a:ext>
            </a:extLst>
          </p:cNvPr>
          <p:cNvSpPr txBox="1"/>
          <p:nvPr/>
        </p:nvSpPr>
        <p:spPr>
          <a:xfrm>
            <a:off x="4568577" y="6350779"/>
            <a:ext cx="711090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other data</a:t>
            </a:r>
          </a:p>
        </p:txBody>
      </p:sp>
      <p:sp>
        <p:nvSpPr>
          <p:cNvPr id="162" name="Line">
            <a:extLst>
              <a:ext uri="{FF2B5EF4-FFF2-40B4-BE49-F238E27FC236}">
                <a16:creationId xmlns:a16="http://schemas.microsoft.com/office/drawing/2014/main" id="{1685F5DC-190A-B94E-9A2D-3E45DCFACC90}"/>
              </a:ext>
            </a:extLst>
          </p:cNvPr>
          <p:cNvSpPr/>
          <p:nvPr/>
        </p:nvSpPr>
        <p:spPr>
          <a:xfrm>
            <a:off x="2335158" y="5635017"/>
            <a:ext cx="7444896" cy="1"/>
          </a:xfrm>
          <a:prstGeom prst="line">
            <a:avLst/>
          </a:prstGeom>
          <a:ln w="12700">
            <a:solidFill>
              <a:srgbClr val="A7A7A7"/>
            </a:solidFill>
          </a:ln>
        </p:spPr>
        <p:txBody>
          <a:bodyPr lIns="45719" rIns="45719"/>
          <a:lstStyle/>
          <a:p>
            <a:endParaRPr lang="en-US"/>
          </a:p>
        </p:txBody>
      </p:sp>
      <p:sp>
        <p:nvSpPr>
          <p:cNvPr id="163" name="TextBox 36">
            <a:extLst>
              <a:ext uri="{FF2B5EF4-FFF2-40B4-BE49-F238E27FC236}">
                <a16:creationId xmlns:a16="http://schemas.microsoft.com/office/drawing/2014/main" id="{0AF224D4-8E8E-1841-BF1D-6FDB72837934}"/>
              </a:ext>
            </a:extLst>
          </p:cNvPr>
          <p:cNvSpPr txBox="1"/>
          <p:nvPr/>
        </p:nvSpPr>
        <p:spPr>
          <a:xfrm>
            <a:off x="2655655" y="5805000"/>
            <a:ext cx="1640345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6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dirty="0"/>
              <a:t>Data Sources</a:t>
            </a:r>
          </a:p>
          <a:p>
            <a:r>
              <a:rPr lang="en-US" dirty="0"/>
              <a:t>and Formats</a:t>
            </a:r>
          </a:p>
        </p:txBody>
      </p:sp>
      <p:sp>
        <p:nvSpPr>
          <p:cNvPr id="164" name="Triangle">
            <a:extLst>
              <a:ext uri="{FF2B5EF4-FFF2-40B4-BE49-F238E27FC236}">
                <a16:creationId xmlns:a16="http://schemas.microsoft.com/office/drawing/2014/main" id="{B68E9693-BDD0-8A49-AC67-4ADCD8EEA542}"/>
              </a:ext>
            </a:extLst>
          </p:cNvPr>
          <p:cNvSpPr/>
          <p:nvPr/>
        </p:nvSpPr>
        <p:spPr>
          <a:xfrm rot="5400000">
            <a:off x="5606617" y="2884400"/>
            <a:ext cx="710111" cy="739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grpSp>
        <p:nvGrpSpPr>
          <p:cNvPr id="165" name="Group">
            <a:extLst>
              <a:ext uri="{FF2B5EF4-FFF2-40B4-BE49-F238E27FC236}">
                <a16:creationId xmlns:a16="http://schemas.microsoft.com/office/drawing/2014/main" id="{17029C2B-59F7-EC4C-B73E-8FC7D31DC6E1}"/>
              </a:ext>
            </a:extLst>
          </p:cNvPr>
          <p:cNvGrpSpPr/>
          <p:nvPr/>
        </p:nvGrpSpPr>
        <p:grpSpPr>
          <a:xfrm>
            <a:off x="8447910" y="2758342"/>
            <a:ext cx="667889" cy="788699"/>
            <a:chOff x="0" y="0"/>
            <a:chExt cx="667887" cy="788698"/>
          </a:xfrm>
        </p:grpSpPr>
        <p:sp>
          <p:nvSpPr>
            <p:cNvPr id="166" name="Rectangle">
              <a:extLst>
                <a:ext uri="{FF2B5EF4-FFF2-40B4-BE49-F238E27FC236}">
                  <a16:creationId xmlns:a16="http://schemas.microsoft.com/office/drawing/2014/main" id="{89C5C84C-27DC-344B-9DBC-4BB0A7BEBB0B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67" name="Bar Chart">
              <a:extLst>
                <a:ext uri="{FF2B5EF4-FFF2-40B4-BE49-F238E27FC236}">
                  <a16:creationId xmlns:a16="http://schemas.microsoft.com/office/drawing/2014/main" id="{7B41146E-0B63-8749-B41B-5A4EA488A403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68" name="Line Graph">
              <a:extLst>
                <a:ext uri="{FF2B5EF4-FFF2-40B4-BE49-F238E27FC236}">
                  <a16:creationId xmlns:a16="http://schemas.microsoft.com/office/drawing/2014/main" id="{6DCC9439-7F3F-1A47-B2F7-B487D5FA7A00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69" name="Group">
              <a:extLst>
                <a:ext uri="{FF2B5EF4-FFF2-40B4-BE49-F238E27FC236}">
                  <a16:creationId xmlns:a16="http://schemas.microsoft.com/office/drawing/2014/main" id="{FEDF2233-1597-EE43-86E1-7659CC14664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84" name="Line">
                <a:extLst>
                  <a:ext uri="{FF2B5EF4-FFF2-40B4-BE49-F238E27FC236}">
                    <a16:creationId xmlns:a16="http://schemas.microsoft.com/office/drawing/2014/main" id="{476962E7-74A5-3A44-AF89-44FB3EF9010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5" name="Line">
                <a:extLst>
                  <a:ext uri="{FF2B5EF4-FFF2-40B4-BE49-F238E27FC236}">
                    <a16:creationId xmlns:a16="http://schemas.microsoft.com/office/drawing/2014/main" id="{5BEA8C42-F5BC-F24B-B26C-2C27CD866AA7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6" name="Line">
                <a:extLst>
                  <a:ext uri="{FF2B5EF4-FFF2-40B4-BE49-F238E27FC236}">
                    <a16:creationId xmlns:a16="http://schemas.microsoft.com/office/drawing/2014/main" id="{34E8DFD3-2494-E243-BB89-D76364C6AA4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7" name="Line">
                <a:extLst>
                  <a:ext uri="{FF2B5EF4-FFF2-40B4-BE49-F238E27FC236}">
                    <a16:creationId xmlns:a16="http://schemas.microsoft.com/office/drawing/2014/main" id="{55347890-8108-F145-B0C9-D7E8E3E1FBAA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8" name="Line">
                <a:extLst>
                  <a:ext uri="{FF2B5EF4-FFF2-40B4-BE49-F238E27FC236}">
                    <a16:creationId xmlns:a16="http://schemas.microsoft.com/office/drawing/2014/main" id="{4F4C9DEA-C75C-AB45-957C-50F710004C50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9" name="Line">
                <a:extLst>
                  <a:ext uri="{FF2B5EF4-FFF2-40B4-BE49-F238E27FC236}">
                    <a16:creationId xmlns:a16="http://schemas.microsoft.com/office/drawing/2014/main" id="{5E375D88-7672-944E-AD77-F8FAD1970578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90" name="Line">
                <a:extLst>
                  <a:ext uri="{FF2B5EF4-FFF2-40B4-BE49-F238E27FC236}">
                    <a16:creationId xmlns:a16="http://schemas.microsoft.com/office/drawing/2014/main" id="{06DAA210-745A-374A-B69F-61DB2A1B9181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oup">
              <a:extLst>
                <a:ext uri="{FF2B5EF4-FFF2-40B4-BE49-F238E27FC236}">
                  <a16:creationId xmlns:a16="http://schemas.microsoft.com/office/drawing/2014/main" id="{990487DF-E1C7-8E49-94B1-FCC6553BCDDF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71" name="Line">
                <a:extLst>
                  <a:ext uri="{FF2B5EF4-FFF2-40B4-BE49-F238E27FC236}">
                    <a16:creationId xmlns:a16="http://schemas.microsoft.com/office/drawing/2014/main" id="{E9BFFF1A-8B5E-D84D-86BB-3EF575F53002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Line">
                <a:extLst>
                  <a:ext uri="{FF2B5EF4-FFF2-40B4-BE49-F238E27FC236}">
                    <a16:creationId xmlns:a16="http://schemas.microsoft.com/office/drawing/2014/main" id="{C717B197-6B99-FF4B-8017-3D0C756D5918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3" name="Line">
                <a:extLst>
                  <a:ext uri="{FF2B5EF4-FFF2-40B4-BE49-F238E27FC236}">
                    <a16:creationId xmlns:a16="http://schemas.microsoft.com/office/drawing/2014/main" id="{6634D96E-967E-8F4E-AB1C-9C87FC84BDBA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4" name="Line">
                <a:extLst>
                  <a:ext uri="{FF2B5EF4-FFF2-40B4-BE49-F238E27FC236}">
                    <a16:creationId xmlns:a16="http://schemas.microsoft.com/office/drawing/2014/main" id="{07D92386-A564-9743-B693-9D612A88697A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5" name="Line">
                <a:extLst>
                  <a:ext uri="{FF2B5EF4-FFF2-40B4-BE49-F238E27FC236}">
                    <a16:creationId xmlns:a16="http://schemas.microsoft.com/office/drawing/2014/main" id="{3CD72882-3AE1-B846-ACB2-0650333B2B00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6" name="Line">
                <a:extLst>
                  <a:ext uri="{FF2B5EF4-FFF2-40B4-BE49-F238E27FC236}">
                    <a16:creationId xmlns:a16="http://schemas.microsoft.com/office/drawing/2014/main" id="{1444FB43-A3F5-EF4B-BA8C-9FC244321CBF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7" name="Line">
                <a:extLst>
                  <a:ext uri="{FF2B5EF4-FFF2-40B4-BE49-F238E27FC236}">
                    <a16:creationId xmlns:a16="http://schemas.microsoft.com/office/drawing/2014/main" id="{05996C5B-9447-AE49-8C04-A0C45EFEF3A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8" name="Line">
                <a:extLst>
                  <a:ext uri="{FF2B5EF4-FFF2-40B4-BE49-F238E27FC236}">
                    <a16:creationId xmlns:a16="http://schemas.microsoft.com/office/drawing/2014/main" id="{23E7E106-8596-904B-A41E-749913651392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9" name="Line">
                <a:extLst>
                  <a:ext uri="{FF2B5EF4-FFF2-40B4-BE49-F238E27FC236}">
                    <a16:creationId xmlns:a16="http://schemas.microsoft.com/office/drawing/2014/main" id="{9CBADF20-FADA-A548-96C1-199FED8FA641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0" name="Line">
                <a:extLst>
                  <a:ext uri="{FF2B5EF4-FFF2-40B4-BE49-F238E27FC236}">
                    <a16:creationId xmlns:a16="http://schemas.microsoft.com/office/drawing/2014/main" id="{4279CA8B-3DDD-2144-A78E-35253F3250C0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1" name="Line">
                <a:extLst>
                  <a:ext uri="{FF2B5EF4-FFF2-40B4-BE49-F238E27FC236}">
                    <a16:creationId xmlns:a16="http://schemas.microsoft.com/office/drawing/2014/main" id="{7F1F7600-6835-634F-A47F-5A8FEB01097B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2" name="Line">
                <a:extLst>
                  <a:ext uri="{FF2B5EF4-FFF2-40B4-BE49-F238E27FC236}">
                    <a16:creationId xmlns:a16="http://schemas.microsoft.com/office/drawing/2014/main" id="{3B94D1FD-F36F-1944-A68B-CCFF16F7A7C5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3" name="Line">
                <a:extLst>
                  <a:ext uri="{FF2B5EF4-FFF2-40B4-BE49-F238E27FC236}">
                    <a16:creationId xmlns:a16="http://schemas.microsoft.com/office/drawing/2014/main" id="{ABEE9FF2-4C8D-5D40-AE5D-28A648A2022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191" name="TextBox 37">
            <a:extLst>
              <a:ext uri="{FF2B5EF4-FFF2-40B4-BE49-F238E27FC236}">
                <a16:creationId xmlns:a16="http://schemas.microsoft.com/office/drawing/2014/main" id="{FF4A0676-2FE3-D040-9852-D4F294B5E227}"/>
              </a:ext>
            </a:extLst>
          </p:cNvPr>
          <p:cNvSpPr txBox="1"/>
          <p:nvPr/>
        </p:nvSpPr>
        <p:spPr>
          <a:xfrm>
            <a:off x="2180892" y="2790150"/>
            <a:ext cx="1217976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spreadsheets</a:t>
            </a:r>
          </a:p>
        </p:txBody>
      </p:sp>
      <p:grpSp>
        <p:nvGrpSpPr>
          <p:cNvPr id="99" name="Gruppieren 98">
            <a:extLst>
              <a:ext uri="{FF2B5EF4-FFF2-40B4-BE49-F238E27FC236}">
                <a16:creationId xmlns:a16="http://schemas.microsoft.com/office/drawing/2014/main" id="{5387DA9D-B4FD-411C-ABE0-52F11B2B457C}"/>
              </a:ext>
            </a:extLst>
          </p:cNvPr>
          <p:cNvGrpSpPr/>
          <p:nvPr/>
        </p:nvGrpSpPr>
        <p:grpSpPr>
          <a:xfrm>
            <a:off x="3683732" y="2790957"/>
            <a:ext cx="287704" cy="288000"/>
            <a:chOff x="3360000" y="3069000"/>
            <a:chExt cx="287704" cy="288000"/>
          </a:xfrm>
        </p:grpSpPr>
        <p:sp>
          <p:nvSpPr>
            <p:cNvPr id="100" name="Rechteck: abgerundete Ecken 99">
              <a:extLst>
                <a:ext uri="{FF2B5EF4-FFF2-40B4-BE49-F238E27FC236}">
                  <a16:creationId xmlns:a16="http://schemas.microsoft.com/office/drawing/2014/main" id="{04F489CC-FEBB-440B-8272-D3230E055B9A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01" name="Gerader Verbinder 100">
              <a:extLst>
                <a:ext uri="{FF2B5EF4-FFF2-40B4-BE49-F238E27FC236}">
                  <a16:creationId xmlns:a16="http://schemas.microsoft.com/office/drawing/2014/main" id="{5DC1006A-89F7-4117-9132-6BB3B33CC1FD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Gerader Verbinder 101">
              <a:extLst>
                <a:ext uri="{FF2B5EF4-FFF2-40B4-BE49-F238E27FC236}">
                  <a16:creationId xmlns:a16="http://schemas.microsoft.com/office/drawing/2014/main" id="{360C30E2-62CB-4575-98B1-319951512496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Gerader Verbinder 102">
              <a:extLst>
                <a:ext uri="{FF2B5EF4-FFF2-40B4-BE49-F238E27FC236}">
                  <a16:creationId xmlns:a16="http://schemas.microsoft.com/office/drawing/2014/main" id="{EDCD4DB2-799A-4335-AA6C-2B37B0FC9056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r Verbinder 103">
              <a:extLst>
                <a:ext uri="{FF2B5EF4-FFF2-40B4-BE49-F238E27FC236}">
                  <a16:creationId xmlns:a16="http://schemas.microsoft.com/office/drawing/2014/main" id="{99AB7435-E157-4031-9773-5B05FECE66B3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r Verbinder 104">
              <a:extLst>
                <a:ext uri="{FF2B5EF4-FFF2-40B4-BE49-F238E27FC236}">
                  <a16:creationId xmlns:a16="http://schemas.microsoft.com/office/drawing/2014/main" id="{B5B909F2-A0E6-4FEB-8FFC-8466FDCFADDA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Gerader Verbinder 105">
              <a:extLst>
                <a:ext uri="{FF2B5EF4-FFF2-40B4-BE49-F238E27FC236}">
                  <a16:creationId xmlns:a16="http://schemas.microsoft.com/office/drawing/2014/main" id="{8C7E3DB4-F83A-4BAA-B05B-A03798B1903E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Gerader Verbinder 106">
              <a:extLst>
                <a:ext uri="{FF2B5EF4-FFF2-40B4-BE49-F238E27FC236}">
                  <a16:creationId xmlns:a16="http://schemas.microsoft.com/office/drawing/2014/main" id="{CA469A09-CC54-4ABB-96A7-152345D248B8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Gerader Verbinder 107">
              <a:extLst>
                <a:ext uri="{FF2B5EF4-FFF2-40B4-BE49-F238E27FC236}">
                  <a16:creationId xmlns:a16="http://schemas.microsoft.com/office/drawing/2014/main" id="{D8C94AA5-0909-46DE-B573-D0F0ADA7BFE3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Gerader Verbinder 108">
              <a:extLst>
                <a:ext uri="{FF2B5EF4-FFF2-40B4-BE49-F238E27FC236}">
                  <a16:creationId xmlns:a16="http://schemas.microsoft.com/office/drawing/2014/main" id="{9EEA1C58-FFB1-46A1-8BBE-9A6D87155601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Gerader Verbinder 109">
              <a:extLst>
                <a:ext uri="{FF2B5EF4-FFF2-40B4-BE49-F238E27FC236}">
                  <a16:creationId xmlns:a16="http://schemas.microsoft.com/office/drawing/2014/main" id="{C87ADDF2-5BD0-48EE-B9C3-DF147008E3AC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rapezoid 110">
              <a:extLst>
                <a:ext uri="{FF2B5EF4-FFF2-40B4-BE49-F238E27FC236}">
                  <a16:creationId xmlns:a16="http://schemas.microsoft.com/office/drawing/2014/main" id="{AB938CA5-17F5-4522-8F20-F12CA64CEE84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sz="1400" b="1">
                  <a:solidFill>
                    <a:srgbClr val="A6A6A6"/>
                  </a:solidFill>
                </a:rPr>
                <a:t>X</a:t>
              </a:r>
              <a:endParaRPr lang="en-US" b="1">
                <a:solidFill>
                  <a:srgbClr val="A6A6A6"/>
                </a:solidFill>
              </a:endParaRPr>
            </a:p>
          </p:txBody>
        </p:sp>
      </p:grpSp>
      <p:grpSp>
        <p:nvGrpSpPr>
          <p:cNvPr id="112" name="Gruppieren 111">
            <a:extLst>
              <a:ext uri="{FF2B5EF4-FFF2-40B4-BE49-F238E27FC236}">
                <a16:creationId xmlns:a16="http://schemas.microsoft.com/office/drawing/2014/main" id="{441A85DC-877C-4E19-82CD-237ED9943F37}"/>
              </a:ext>
            </a:extLst>
          </p:cNvPr>
          <p:cNvGrpSpPr/>
          <p:nvPr/>
        </p:nvGrpSpPr>
        <p:grpSpPr>
          <a:xfrm>
            <a:off x="7644214" y="2934941"/>
            <a:ext cx="431636" cy="432080"/>
            <a:chOff x="3360000" y="3069000"/>
            <a:chExt cx="287704" cy="288000"/>
          </a:xfrm>
        </p:grpSpPr>
        <p:sp>
          <p:nvSpPr>
            <p:cNvPr id="113" name="Rechteck: abgerundete Ecken 112">
              <a:extLst>
                <a:ext uri="{FF2B5EF4-FFF2-40B4-BE49-F238E27FC236}">
                  <a16:creationId xmlns:a16="http://schemas.microsoft.com/office/drawing/2014/main" id="{B962FAA1-FBA3-4E2A-BC48-92FF2103CE8E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14" name="Gerader Verbinder 113">
              <a:extLst>
                <a:ext uri="{FF2B5EF4-FFF2-40B4-BE49-F238E27FC236}">
                  <a16:creationId xmlns:a16="http://schemas.microsoft.com/office/drawing/2014/main" id="{2D6B2A07-6B51-4F2C-A293-A3BB7F1DE9CD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Gerader Verbinder 114">
              <a:extLst>
                <a:ext uri="{FF2B5EF4-FFF2-40B4-BE49-F238E27FC236}">
                  <a16:creationId xmlns:a16="http://schemas.microsoft.com/office/drawing/2014/main" id="{7A6116B1-9883-4490-BFD5-650BFE84E666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Gerader Verbinder 115">
              <a:extLst>
                <a:ext uri="{FF2B5EF4-FFF2-40B4-BE49-F238E27FC236}">
                  <a16:creationId xmlns:a16="http://schemas.microsoft.com/office/drawing/2014/main" id="{156405F1-34C3-4167-8DF1-F213D91EA0ED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Gerader Verbinder 116">
              <a:extLst>
                <a:ext uri="{FF2B5EF4-FFF2-40B4-BE49-F238E27FC236}">
                  <a16:creationId xmlns:a16="http://schemas.microsoft.com/office/drawing/2014/main" id="{A42BEE70-0F39-4917-B2DE-4513E64C9E04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Gerader Verbinder 117">
              <a:extLst>
                <a:ext uri="{FF2B5EF4-FFF2-40B4-BE49-F238E27FC236}">
                  <a16:creationId xmlns:a16="http://schemas.microsoft.com/office/drawing/2014/main" id="{9340FAD6-AB5C-44F4-BD90-9F88A79A00BD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Gerader Verbinder 139">
              <a:extLst>
                <a:ext uri="{FF2B5EF4-FFF2-40B4-BE49-F238E27FC236}">
                  <a16:creationId xmlns:a16="http://schemas.microsoft.com/office/drawing/2014/main" id="{39A6DCA6-BAC4-469A-A06C-3939B29661B0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Gerader Verbinder 149">
              <a:extLst>
                <a:ext uri="{FF2B5EF4-FFF2-40B4-BE49-F238E27FC236}">
                  <a16:creationId xmlns:a16="http://schemas.microsoft.com/office/drawing/2014/main" id="{72F6D2A3-55DF-4FB4-8776-85972CC8D2C2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Gerader Verbinder 192">
              <a:extLst>
                <a:ext uri="{FF2B5EF4-FFF2-40B4-BE49-F238E27FC236}">
                  <a16:creationId xmlns:a16="http://schemas.microsoft.com/office/drawing/2014/main" id="{14EB13B7-21E3-4A30-845D-684B71E389FC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Gerader Verbinder 193">
              <a:extLst>
                <a:ext uri="{FF2B5EF4-FFF2-40B4-BE49-F238E27FC236}">
                  <a16:creationId xmlns:a16="http://schemas.microsoft.com/office/drawing/2014/main" id="{9C3BAF72-D6B9-4B97-AAFA-350889B251DB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Gerader Verbinder 194">
              <a:extLst>
                <a:ext uri="{FF2B5EF4-FFF2-40B4-BE49-F238E27FC236}">
                  <a16:creationId xmlns:a16="http://schemas.microsoft.com/office/drawing/2014/main" id="{716646DE-7A0D-4A46-99D6-FFE41A4B020B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Trapezoid 195">
              <a:extLst>
                <a:ext uri="{FF2B5EF4-FFF2-40B4-BE49-F238E27FC236}">
                  <a16:creationId xmlns:a16="http://schemas.microsoft.com/office/drawing/2014/main" id="{9A738501-5950-427E-8297-83E71B41C780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>
                  <a:solidFill>
                    <a:srgbClr val="A6A6A6"/>
                  </a:solidFill>
                </a:rPr>
                <a:t>X</a:t>
              </a:r>
              <a:endParaRPr lang="en-US" sz="2400" b="1">
                <a:solidFill>
                  <a:srgbClr val="A6A6A6"/>
                </a:solidFill>
              </a:endParaRPr>
            </a:p>
          </p:txBody>
        </p:sp>
      </p:grp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9D078F6E-06EE-4D50-9F6B-33FBC713D098}"/>
              </a:ext>
            </a:extLst>
          </p:cNvPr>
          <p:cNvGrpSpPr/>
          <p:nvPr/>
        </p:nvGrpSpPr>
        <p:grpSpPr>
          <a:xfrm>
            <a:off x="3683732" y="3763065"/>
            <a:ext cx="324000" cy="324000"/>
            <a:chOff x="2495600" y="4725144"/>
            <a:chExt cx="324000" cy="324000"/>
          </a:xfrm>
        </p:grpSpPr>
        <p:sp>
          <p:nvSpPr>
            <p:cNvPr id="197" name="World">
              <a:extLst>
                <a:ext uri="{FF2B5EF4-FFF2-40B4-BE49-F238E27FC236}">
                  <a16:creationId xmlns:a16="http://schemas.microsoft.com/office/drawing/2014/main" id="{71D56DC9-E791-4500-B38F-6CF0CB5E2422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bg1"/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98" name="World">
              <a:extLst>
                <a:ext uri="{FF2B5EF4-FFF2-40B4-BE49-F238E27FC236}">
                  <a16:creationId xmlns:a16="http://schemas.microsoft.com/office/drawing/2014/main" id="{A09BD877-F008-40FC-A404-5A7E7AC46983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6350">
              <a:solidFill>
                <a:srgbClr val="535353"/>
              </a:solidFill>
              <a:miter lim="400000"/>
            </a:ln>
          </p:spPr>
          <p:txBody>
            <a:bodyPr lIns="36000" tIns="36000" rIns="36000" bIns="3600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554335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842FF6D9-8B65-433F-86B3-6FB6CD6E60E7}"/>
              </a:ext>
            </a:extLst>
          </p:cNvPr>
          <p:cNvSpPr/>
          <p:nvPr/>
        </p:nvSpPr>
        <p:spPr>
          <a:xfrm>
            <a:off x="911664" y="2567368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1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6D818AA1-8853-45E4-AB62-B81C55B65AF3}"/>
              </a:ext>
            </a:extLst>
          </p:cNvPr>
          <p:cNvSpPr/>
          <p:nvPr/>
        </p:nvSpPr>
        <p:spPr>
          <a:xfrm>
            <a:off x="911664" y="3503472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2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Real-world Use Case #2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Information interchange between multiple different databases</a:t>
            </a:r>
          </a:p>
        </p:txBody>
      </p:sp>
      <p:sp>
        <p:nvSpPr>
          <p:cNvPr id="118" name="Zylinder 117">
            <a:extLst>
              <a:ext uri="{FF2B5EF4-FFF2-40B4-BE49-F238E27FC236}">
                <a16:creationId xmlns:a16="http://schemas.microsoft.com/office/drawing/2014/main" id="{F9E0AB93-8467-4CBB-BBF2-98F7CB6EF624}"/>
              </a:ext>
            </a:extLst>
          </p:cNvPr>
          <p:cNvSpPr/>
          <p:nvPr/>
        </p:nvSpPr>
        <p:spPr>
          <a:xfrm>
            <a:off x="1919776" y="2783392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0" name="Zylinder 119">
            <a:extLst>
              <a:ext uri="{FF2B5EF4-FFF2-40B4-BE49-F238E27FC236}">
                <a16:creationId xmlns:a16="http://schemas.microsoft.com/office/drawing/2014/main" id="{A7146314-D8B1-4EFB-98B0-F97A180D4A83}"/>
              </a:ext>
            </a:extLst>
          </p:cNvPr>
          <p:cNvSpPr/>
          <p:nvPr/>
        </p:nvSpPr>
        <p:spPr>
          <a:xfrm>
            <a:off x="1919776" y="3647488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1" name="Flussdiagramm: Dokument 120">
            <a:extLst>
              <a:ext uri="{FF2B5EF4-FFF2-40B4-BE49-F238E27FC236}">
                <a16:creationId xmlns:a16="http://schemas.microsoft.com/office/drawing/2014/main" id="{316FD1F6-C5BB-4A64-A76A-445BDA2C6741}"/>
              </a:ext>
            </a:extLst>
          </p:cNvPr>
          <p:cNvSpPr/>
          <p:nvPr/>
        </p:nvSpPr>
        <p:spPr>
          <a:xfrm>
            <a:off x="7680416" y="2999416"/>
            <a:ext cx="2160000" cy="720000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Cloud based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CRM database</a:t>
            </a:r>
          </a:p>
        </p:txBody>
      </p:sp>
      <p:sp>
        <p:nvSpPr>
          <p:cNvPr id="122" name="Zylinder 121">
            <a:extLst>
              <a:ext uri="{FF2B5EF4-FFF2-40B4-BE49-F238E27FC236}">
                <a16:creationId xmlns:a16="http://schemas.microsoft.com/office/drawing/2014/main" id="{C652ABDD-A065-4D7E-AF32-765C5BFAE090}"/>
              </a:ext>
            </a:extLst>
          </p:cNvPr>
          <p:cNvSpPr/>
          <p:nvPr/>
        </p:nvSpPr>
        <p:spPr>
          <a:xfrm>
            <a:off x="8976000" y="3071424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cxnSp>
        <p:nvCxnSpPr>
          <p:cNvPr id="127" name="Gerade Verbindung mit Pfeil 126">
            <a:extLst>
              <a:ext uri="{FF2B5EF4-FFF2-40B4-BE49-F238E27FC236}">
                <a16:creationId xmlns:a16="http://schemas.microsoft.com/office/drawing/2014/main" id="{735812C1-8615-4F6E-953C-9EA338A49C3F}"/>
              </a:ext>
            </a:extLst>
          </p:cNvPr>
          <p:cNvCxnSpPr>
            <a:cxnSpLocks/>
          </p:cNvCxnSpPr>
          <p:nvPr/>
        </p:nvCxnSpPr>
        <p:spPr>
          <a:xfrm>
            <a:off x="3071904" y="3791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Gerade Verbindung mit Pfeil 127">
            <a:extLst>
              <a:ext uri="{FF2B5EF4-FFF2-40B4-BE49-F238E27FC236}">
                <a16:creationId xmlns:a16="http://schemas.microsoft.com/office/drawing/2014/main" id="{0ED6D46B-7D39-4F7A-AAF8-57D40CE67796}"/>
              </a:ext>
            </a:extLst>
          </p:cNvPr>
          <p:cNvCxnSpPr>
            <a:cxnSpLocks/>
          </p:cNvCxnSpPr>
          <p:nvPr/>
        </p:nvCxnSpPr>
        <p:spPr>
          <a:xfrm flipH="1">
            <a:off x="3071904" y="3647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Gerade Verbindung mit Pfeil 128">
            <a:extLst>
              <a:ext uri="{FF2B5EF4-FFF2-40B4-BE49-F238E27FC236}">
                <a16:creationId xmlns:a16="http://schemas.microsoft.com/office/drawing/2014/main" id="{9B6DA5FD-1A0A-4521-A2CB-0272D5454B23}"/>
              </a:ext>
            </a:extLst>
          </p:cNvPr>
          <p:cNvCxnSpPr>
            <a:cxnSpLocks/>
          </p:cNvCxnSpPr>
          <p:nvPr/>
        </p:nvCxnSpPr>
        <p:spPr>
          <a:xfrm>
            <a:off x="3071904" y="3071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Gerade Verbindung mit Pfeil 129">
            <a:extLst>
              <a:ext uri="{FF2B5EF4-FFF2-40B4-BE49-F238E27FC236}">
                <a16:creationId xmlns:a16="http://schemas.microsoft.com/office/drawing/2014/main" id="{E87DB22C-5CCC-43A8-A4DB-1C5CC87504B0}"/>
              </a:ext>
            </a:extLst>
          </p:cNvPr>
          <p:cNvCxnSpPr>
            <a:cxnSpLocks/>
          </p:cNvCxnSpPr>
          <p:nvPr/>
        </p:nvCxnSpPr>
        <p:spPr>
          <a:xfrm flipH="1">
            <a:off x="3071904" y="2927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Gerade Verbindung mit Pfeil 130">
            <a:extLst>
              <a:ext uri="{FF2B5EF4-FFF2-40B4-BE49-F238E27FC236}">
                <a16:creationId xmlns:a16="http://schemas.microsoft.com/office/drawing/2014/main" id="{E01B25CE-0538-4B47-B04D-4F695820FA56}"/>
              </a:ext>
            </a:extLst>
          </p:cNvPr>
          <p:cNvCxnSpPr>
            <a:cxnSpLocks/>
          </p:cNvCxnSpPr>
          <p:nvPr/>
        </p:nvCxnSpPr>
        <p:spPr>
          <a:xfrm>
            <a:off x="6672304" y="3359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Gerade Verbindung mit Pfeil 131">
            <a:extLst>
              <a:ext uri="{FF2B5EF4-FFF2-40B4-BE49-F238E27FC236}">
                <a16:creationId xmlns:a16="http://schemas.microsoft.com/office/drawing/2014/main" id="{3DE4C281-5515-41F1-A454-0E44A6C94991}"/>
              </a:ext>
            </a:extLst>
          </p:cNvPr>
          <p:cNvCxnSpPr>
            <a:cxnSpLocks/>
          </p:cNvCxnSpPr>
          <p:nvPr/>
        </p:nvCxnSpPr>
        <p:spPr>
          <a:xfrm flipH="1">
            <a:off x="6672304" y="3215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Flussdiagramm: Dokument 132">
            <a:extLst>
              <a:ext uri="{FF2B5EF4-FFF2-40B4-BE49-F238E27FC236}">
                <a16:creationId xmlns:a16="http://schemas.microsoft.com/office/drawing/2014/main" id="{E8D1E20A-268E-4B8D-8DB0-FF2EE2ACB7C3}"/>
              </a:ext>
            </a:extLst>
          </p:cNvPr>
          <p:cNvSpPr/>
          <p:nvPr/>
        </p:nvSpPr>
        <p:spPr>
          <a:xfrm>
            <a:off x="4080000" y="5015640"/>
            <a:ext cx="2592000" cy="863760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Data </a:t>
            </a:r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Reports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(e.g. changes,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inconsistencies)</a:t>
            </a:r>
          </a:p>
        </p:txBody>
      </p:sp>
      <p:cxnSp>
        <p:nvCxnSpPr>
          <p:cNvPr id="134" name="Gerade Verbindung mit Pfeil 133">
            <a:extLst>
              <a:ext uri="{FF2B5EF4-FFF2-40B4-BE49-F238E27FC236}">
                <a16:creationId xmlns:a16="http://schemas.microsoft.com/office/drawing/2014/main" id="{8A62C015-0325-4CCA-9004-E1A46690623F}"/>
              </a:ext>
            </a:extLst>
          </p:cNvPr>
          <p:cNvCxnSpPr>
            <a:cxnSpLocks/>
          </p:cNvCxnSpPr>
          <p:nvPr/>
        </p:nvCxnSpPr>
        <p:spPr>
          <a:xfrm>
            <a:off x="5376160" y="4079536"/>
            <a:ext cx="0" cy="9361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599D577A-91A0-4167-8FE6-03B5312F303C}"/>
              </a:ext>
            </a:extLst>
          </p:cNvPr>
          <p:cNvSpPr/>
          <p:nvPr/>
        </p:nvSpPr>
        <p:spPr>
          <a:xfrm>
            <a:off x="4080016" y="2639376"/>
            <a:ext cx="2592288" cy="1440160"/>
          </a:xfrm>
          <a:prstGeom prst="roundRect">
            <a:avLst>
              <a:gd name="adj" fmla="val 11065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DEB8F4B1-B2FF-4431-AAEC-A1228E8C3B08}"/>
              </a:ext>
            </a:extLst>
          </p:cNvPr>
          <p:cNvSpPr/>
          <p:nvPr/>
        </p:nvSpPr>
        <p:spPr>
          <a:xfrm>
            <a:off x="4080000" y="1343152"/>
            <a:ext cx="2592000" cy="792088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Lookup Tables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e.g. exchange rates,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product portfolios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26C3E348-A21F-4154-A5AA-97A3AFF00AFF}"/>
              </a:ext>
            </a:extLst>
          </p:cNvPr>
          <p:cNvCxnSpPr>
            <a:cxnSpLocks/>
          </p:cNvCxnSpPr>
          <p:nvPr/>
        </p:nvCxnSpPr>
        <p:spPr>
          <a:xfrm>
            <a:off x="5375920" y="2135240"/>
            <a:ext cx="0" cy="5040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Rechteck 140">
            <a:extLst>
              <a:ext uri="{FF2B5EF4-FFF2-40B4-BE49-F238E27FC236}">
                <a16:creationId xmlns:a16="http://schemas.microsoft.com/office/drawing/2014/main" id="{CD533596-06DB-4FBA-BFB6-A337FE0C7E56}"/>
              </a:ext>
            </a:extLst>
          </p:cNvPr>
          <p:cNvSpPr/>
          <p:nvPr/>
        </p:nvSpPr>
        <p:spPr>
          <a:xfrm>
            <a:off x="7392000" y="4007616"/>
            <a:ext cx="3600000" cy="792016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1: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Information about new orders booked into the ERP system will be reported to the CRM system in order to mark the opportunity as "ordered".</a:t>
            </a:r>
          </a:p>
        </p:txBody>
      </p:sp>
      <p:sp>
        <p:nvSpPr>
          <p:cNvPr id="142" name="Rechteck 141">
            <a:extLst>
              <a:ext uri="{FF2B5EF4-FFF2-40B4-BE49-F238E27FC236}">
                <a16:creationId xmlns:a16="http://schemas.microsoft.com/office/drawing/2014/main" id="{8127BBAF-D3A4-43E9-BB55-431E267CA5D1}"/>
              </a:ext>
            </a:extLst>
          </p:cNvPr>
          <p:cNvSpPr/>
          <p:nvPr/>
        </p:nvSpPr>
        <p:spPr>
          <a:xfrm>
            <a:off x="7392000" y="4943719"/>
            <a:ext cx="3600000" cy="100528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2: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Key dates (e.g. planned order date, delivery dates) for the same opportunity or order are different in the CRM and ERP system.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Report the differences, and, if allowed, use automated rules to resolve the inconsistencies</a:t>
            </a:r>
          </a:p>
        </p:txBody>
      </p:sp>
      <p:sp>
        <p:nvSpPr>
          <p:cNvPr id="27" name="Flussdiagramm: Zentralspeicher 26">
            <a:extLst>
              <a:ext uri="{FF2B5EF4-FFF2-40B4-BE49-F238E27FC236}">
                <a16:creationId xmlns:a16="http://schemas.microsoft.com/office/drawing/2014/main" id="{93ECF062-0067-49DB-BF9C-EC655C39A92A}"/>
              </a:ext>
            </a:extLst>
          </p:cNvPr>
          <p:cNvSpPr/>
          <p:nvPr/>
        </p:nvSpPr>
        <p:spPr>
          <a:xfrm>
            <a:off x="5807720" y="15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6" name="Flussdiagramm: Zentralspeicher 25">
            <a:extLst>
              <a:ext uri="{FF2B5EF4-FFF2-40B4-BE49-F238E27FC236}">
                <a16:creationId xmlns:a16="http://schemas.microsoft.com/office/drawing/2014/main" id="{7C5F31F0-7C08-45D2-B76E-5E5333DE3897}"/>
              </a:ext>
            </a:extLst>
          </p:cNvPr>
          <p:cNvSpPr/>
          <p:nvPr/>
        </p:nvSpPr>
        <p:spPr>
          <a:xfrm>
            <a:off x="5808000" y="51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8" name="B4P">
            <a:extLst>
              <a:ext uri="{FF2B5EF4-FFF2-40B4-BE49-F238E27FC236}">
                <a16:creationId xmlns:a16="http://schemas.microsoft.com/office/drawing/2014/main" id="{CFCB3969-E1D5-4FF4-B1E6-733D6486D3CA}"/>
              </a:ext>
            </a:extLst>
          </p:cNvPr>
          <p:cNvSpPr txBox="1"/>
          <p:nvPr/>
        </p:nvSpPr>
        <p:spPr>
          <a:xfrm>
            <a:off x="4656000" y="2737631"/>
            <a:ext cx="1295920" cy="40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5000" noProof="1"/>
              <a:t>B4P</a:t>
            </a:r>
          </a:p>
        </p:txBody>
      </p:sp>
      <p:sp>
        <p:nvSpPr>
          <p:cNvPr id="29" name="Triangle">
            <a:extLst>
              <a:ext uri="{FF2B5EF4-FFF2-40B4-BE49-F238E27FC236}">
                <a16:creationId xmlns:a16="http://schemas.microsoft.com/office/drawing/2014/main" id="{55661D94-5013-489A-B98D-5B4D21EE1777}"/>
              </a:ext>
            </a:extLst>
          </p:cNvPr>
          <p:cNvSpPr/>
          <p:nvPr/>
        </p:nvSpPr>
        <p:spPr>
          <a:xfrm rot="5400000">
            <a:off x="5061688" y="3215525"/>
            <a:ext cx="628462" cy="791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noFill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1639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ounded Rectangle 3">
            <a:extLst>
              <a:ext uri="{FF2B5EF4-FFF2-40B4-BE49-F238E27FC236}">
                <a16:creationId xmlns:a16="http://schemas.microsoft.com/office/drawing/2014/main" id="{2ABECA9C-9CEC-4079-B4CE-8AAF476210C6}"/>
              </a:ext>
            </a:extLst>
          </p:cNvPr>
          <p:cNvSpPr/>
          <p:nvPr/>
        </p:nvSpPr>
        <p:spPr>
          <a:xfrm>
            <a:off x="7320664" y="1700728"/>
            <a:ext cx="1872000" cy="237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69" name="Rounded Rectangle 3">
            <a:extLst>
              <a:ext uri="{FF2B5EF4-FFF2-40B4-BE49-F238E27FC236}">
                <a16:creationId xmlns:a16="http://schemas.microsoft.com/office/drawing/2014/main" id="{D26847A6-D55E-4906-AADE-C9ABC50923BC}"/>
              </a:ext>
            </a:extLst>
          </p:cNvPr>
          <p:cNvSpPr/>
          <p:nvPr/>
        </p:nvSpPr>
        <p:spPr>
          <a:xfrm>
            <a:off x="2640664" y="1700728"/>
            <a:ext cx="1872000" cy="381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Real-world Use Case #3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Enriched Business Intelligence from many data sources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5DB63D-5896-4923-B20B-B15B8884B0A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07435" y="6452637"/>
            <a:ext cx="8159850" cy="360363"/>
          </a:xfrm>
        </p:spPr>
        <p:txBody>
          <a:bodyPr>
            <a:normAutofit fontScale="62500" lnSpcReduction="20000"/>
          </a:bodyPr>
          <a:lstStyle/>
          <a:p>
            <a:r>
              <a:rPr lang="en-US" sz="1100" dirty="0"/>
              <a:t>ERP = Enterprise Resource Management Databases (e.g. SAP, Oracle, BAAN, Abacus)</a:t>
            </a:r>
          </a:p>
          <a:p>
            <a:r>
              <a:rPr lang="en-US" sz="1100" dirty="0"/>
              <a:t>CRM = Customer Relationship Database (e.g. Salesforce)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1DEA935-5437-4CC0-98D5-AB5BE417FE89}"/>
              </a:ext>
            </a:extLst>
          </p:cNvPr>
          <p:cNvSpPr/>
          <p:nvPr/>
        </p:nvSpPr>
        <p:spPr>
          <a:xfrm>
            <a:off x="2784288" y="184459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Filter</a:t>
            </a: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41C9DA8F-1801-41B1-9CA0-571FA355D2D9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3576376" y="1590491"/>
            <a:ext cx="11832" cy="2542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702E05D4-3E86-4C8D-A248-0DF2BD66D3BA}"/>
              </a:ext>
            </a:extLst>
          </p:cNvPr>
          <p:cNvSpPr/>
          <p:nvPr/>
        </p:nvSpPr>
        <p:spPr>
          <a:xfrm>
            <a:off x="2796120" y="105272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Orders List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from CRM database</a:t>
            </a:r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0A89649E-1353-4217-818A-4DC8F27A757C}"/>
              </a:ext>
            </a:extLst>
          </p:cNvPr>
          <p:cNvGrpSpPr/>
          <p:nvPr/>
        </p:nvGrpSpPr>
        <p:grpSpPr>
          <a:xfrm>
            <a:off x="3792400" y="1880596"/>
            <a:ext cx="432048" cy="432048"/>
            <a:chOff x="1415480" y="2240868"/>
            <a:chExt cx="432048" cy="432048"/>
          </a:xfrm>
        </p:grpSpPr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965CAA6C-F1D4-47ED-A01A-79FD4238819F}"/>
                </a:ext>
              </a:extLst>
            </p:cNvPr>
            <p:cNvSpPr/>
            <p:nvPr/>
          </p:nvSpPr>
          <p:spPr>
            <a:xfrm>
              <a:off x="1415480" y="2240868"/>
              <a:ext cx="432000" cy="7200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ABF68F8B-8A9C-49A0-8A0C-CCB85620DF4F}"/>
                </a:ext>
              </a:extLst>
            </p:cNvPr>
            <p:cNvCxnSpPr>
              <a:cxnSpLocks/>
            </p:cNvCxnSpPr>
            <p:nvPr/>
          </p:nvCxnSpPr>
          <p:spPr>
            <a:xfrm>
              <a:off x="1415480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0367B68-93F3-44ED-BE6C-153E9F0609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67528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1F9CE9EE-E3EF-4CA0-BA63-06219DA9E284}"/>
                </a:ext>
              </a:extLst>
            </p:cNvPr>
            <p:cNvCxnSpPr>
              <a:cxnSpLocks/>
            </p:cNvCxnSpPr>
            <p:nvPr/>
          </p:nvCxnSpPr>
          <p:spPr>
            <a:xfrm>
              <a:off x="1595500" y="2456892"/>
              <a:ext cx="0" cy="21602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F603A49B-B437-4B10-9FDB-5809D943E87E}"/>
                </a:ext>
              </a:extLst>
            </p:cNvPr>
            <p:cNvCxnSpPr>
              <a:cxnSpLocks/>
            </p:cNvCxnSpPr>
            <p:nvPr/>
          </p:nvCxnSpPr>
          <p:spPr>
            <a:xfrm>
              <a:off x="1667508" y="2456892"/>
              <a:ext cx="0" cy="14401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C56DB5A3-6860-49D2-9C3A-DBEEDE95AB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456892"/>
              <a:ext cx="720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430714BC-4F9D-45E2-BE15-DE16EF6B34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600908"/>
              <a:ext cx="72008" cy="7200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hteck 34">
            <a:extLst>
              <a:ext uri="{FF2B5EF4-FFF2-40B4-BE49-F238E27FC236}">
                <a16:creationId xmlns:a16="http://schemas.microsoft.com/office/drawing/2014/main" id="{94E578C1-1C1B-47E3-A8E9-602DD847D2CB}"/>
              </a:ext>
            </a:extLst>
          </p:cNvPr>
          <p:cNvSpPr/>
          <p:nvPr/>
        </p:nvSpPr>
        <p:spPr>
          <a:xfrm>
            <a:off x="4584368" y="177272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 Filter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not of interest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with 0 EUR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Treat opportunities of different natures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individually</a:t>
            </a: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CF6AF3B4-12CF-42EA-AF27-AD4A4C1D36BB}"/>
              </a:ext>
            </a:extLst>
          </p:cNvPr>
          <p:cNvCxnSpPr>
            <a:cxnSpLocks/>
          </p:cNvCxnSpPr>
          <p:nvPr/>
        </p:nvCxnSpPr>
        <p:spPr>
          <a:xfrm>
            <a:off x="3576912" y="2348728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6B3C41B8-73C8-4C89-BAC9-8B4E29A34F0C}"/>
              </a:ext>
            </a:extLst>
          </p:cNvPr>
          <p:cNvCxnSpPr>
            <a:cxnSpLocks/>
          </p:cNvCxnSpPr>
          <p:nvPr/>
        </p:nvCxnSpPr>
        <p:spPr>
          <a:xfrm>
            <a:off x="3576352" y="5373016"/>
            <a:ext cx="0" cy="57598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hteck 39">
            <a:extLst>
              <a:ext uri="{FF2B5EF4-FFF2-40B4-BE49-F238E27FC236}">
                <a16:creationId xmlns:a16="http://schemas.microsoft.com/office/drawing/2014/main" id="{91A12E25-DE84-4232-BEB8-DED300BE169E}"/>
              </a:ext>
            </a:extLst>
          </p:cNvPr>
          <p:cNvSpPr/>
          <p:nvPr/>
        </p:nvSpPr>
        <p:spPr>
          <a:xfrm>
            <a:off x="4583928" y="1052456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 Load orders list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the files and make the numerals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suitable for processing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(e.g. remove thousand separators)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308C251C-D097-4639-A150-0C33369A584A}"/>
              </a:ext>
            </a:extLst>
          </p:cNvPr>
          <p:cNvSpPr/>
          <p:nvPr/>
        </p:nvSpPr>
        <p:spPr>
          <a:xfrm>
            <a:off x="2784288" y="278064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Preparations</a:t>
            </a:r>
          </a:p>
        </p:txBody>
      </p:sp>
      <p:sp>
        <p:nvSpPr>
          <p:cNvPr id="42" name="Rechteck: gefaltete Ecke 41">
            <a:extLst>
              <a:ext uri="{FF2B5EF4-FFF2-40B4-BE49-F238E27FC236}">
                <a16:creationId xmlns:a16="http://schemas.microsoft.com/office/drawing/2014/main" id="{BEAF5C3A-7858-4951-8C55-B8B48C4DAAFC}"/>
              </a:ext>
            </a:extLst>
          </p:cNvPr>
          <p:cNvSpPr/>
          <p:nvPr/>
        </p:nvSpPr>
        <p:spPr>
          <a:xfrm>
            <a:off x="3864408" y="2852656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43" name="Picture 2" descr="Bildergebnis fÃ¼r ballpoint pen symbol">
            <a:extLst>
              <a:ext uri="{FF2B5EF4-FFF2-40B4-BE49-F238E27FC236}">
                <a16:creationId xmlns:a16="http://schemas.microsoft.com/office/drawing/2014/main" id="{D4DAF2BC-4001-4840-8712-159042227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3876717" y="2737702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echteck 43">
            <a:extLst>
              <a:ext uri="{FF2B5EF4-FFF2-40B4-BE49-F238E27FC236}">
                <a16:creationId xmlns:a16="http://schemas.microsoft.com/office/drawing/2014/main" id="{A3ABE955-42D2-4ED4-BE46-3488AB966C80}"/>
              </a:ext>
            </a:extLst>
          </p:cNvPr>
          <p:cNvSpPr/>
          <p:nvPr/>
        </p:nvSpPr>
        <p:spPr>
          <a:xfrm>
            <a:off x="4583928" y="2708640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3. Preparations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similar company names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Align product prices so they represent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similar scopes, all converted to EUR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8A2F4413-13F9-4454-B5BD-A2F0681536FD}"/>
              </a:ext>
            </a:extLst>
          </p:cNvPr>
          <p:cNvCxnSpPr>
            <a:cxnSpLocks/>
          </p:cNvCxnSpPr>
          <p:nvPr/>
        </p:nvCxnSpPr>
        <p:spPr>
          <a:xfrm>
            <a:off x="3576912" y="3284832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>
            <a:extLst>
              <a:ext uri="{FF2B5EF4-FFF2-40B4-BE49-F238E27FC236}">
                <a16:creationId xmlns:a16="http://schemas.microsoft.com/office/drawing/2014/main" id="{A193085C-1BD6-4F06-B7C0-08DFD7A0E0CF}"/>
              </a:ext>
            </a:extLst>
          </p:cNvPr>
          <p:cNvSpPr/>
          <p:nvPr/>
        </p:nvSpPr>
        <p:spPr>
          <a:xfrm>
            <a:off x="2784288" y="371675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Consolidation</a:t>
            </a:r>
          </a:p>
        </p:txBody>
      </p:sp>
      <p:sp>
        <p:nvSpPr>
          <p:cNvPr id="47" name="Rechteck: gefaltete Ecke 46">
            <a:extLst>
              <a:ext uri="{FF2B5EF4-FFF2-40B4-BE49-F238E27FC236}">
                <a16:creationId xmlns:a16="http://schemas.microsoft.com/office/drawing/2014/main" id="{DD15B3E3-6EBE-4AF6-B4EF-2D93E9543273}"/>
              </a:ext>
            </a:extLst>
          </p:cNvPr>
          <p:cNvSpPr/>
          <p:nvPr/>
        </p:nvSpPr>
        <p:spPr>
          <a:xfrm>
            <a:off x="3792400" y="378876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8" name="Rechteck: gefaltete Ecke 47">
            <a:extLst>
              <a:ext uri="{FF2B5EF4-FFF2-40B4-BE49-F238E27FC236}">
                <a16:creationId xmlns:a16="http://schemas.microsoft.com/office/drawing/2014/main" id="{987EAF3B-BCFC-4080-858C-DB4FCC253AAA}"/>
              </a:ext>
            </a:extLst>
          </p:cNvPr>
          <p:cNvSpPr/>
          <p:nvPr/>
        </p:nvSpPr>
        <p:spPr>
          <a:xfrm>
            <a:off x="4080400" y="3788760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4A788018-0562-41E4-B2D6-29349A912F18}"/>
              </a:ext>
            </a:extLst>
          </p:cNvPr>
          <p:cNvCxnSpPr/>
          <p:nvPr/>
        </p:nvCxnSpPr>
        <p:spPr>
          <a:xfrm>
            <a:off x="3936400" y="393276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hteck 49">
            <a:extLst>
              <a:ext uri="{FF2B5EF4-FFF2-40B4-BE49-F238E27FC236}">
                <a16:creationId xmlns:a16="http://schemas.microsoft.com/office/drawing/2014/main" id="{7CD47DA8-F726-47B1-9694-82ED31039EFB}"/>
              </a:ext>
            </a:extLst>
          </p:cNvPr>
          <p:cNvSpPr/>
          <p:nvPr/>
        </p:nvSpPr>
        <p:spPr>
          <a:xfrm>
            <a:off x="4583928" y="357280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4. Consolidation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 multiple rows with same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opportunity numbers (as they cover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product &amp; aftermarket scopes)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Proper handling of traditional OEM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business, consortia setups, aftermarket,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71830DD5-4789-4CB6-8B90-2B64A9D3F301}"/>
              </a:ext>
            </a:extLst>
          </p:cNvPr>
          <p:cNvSpPr/>
          <p:nvPr/>
        </p:nvSpPr>
        <p:spPr>
          <a:xfrm>
            <a:off x="2784288" y="4868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Corrections</a:t>
            </a:r>
          </a:p>
        </p:txBody>
      </p: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2EC374FB-6E0A-4AFA-AF3A-8FA60AC49610}"/>
              </a:ext>
            </a:extLst>
          </p:cNvPr>
          <p:cNvCxnSpPr>
            <a:cxnSpLocks/>
          </p:cNvCxnSpPr>
          <p:nvPr/>
        </p:nvCxnSpPr>
        <p:spPr>
          <a:xfrm>
            <a:off x="3576376" y="4220808"/>
            <a:ext cx="0" cy="64807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hteck 52">
            <a:extLst>
              <a:ext uri="{FF2B5EF4-FFF2-40B4-BE49-F238E27FC236}">
                <a16:creationId xmlns:a16="http://schemas.microsoft.com/office/drawing/2014/main" id="{E0A0AFAA-F322-4D8F-84CC-D12C4F58FE2A}"/>
              </a:ext>
            </a:extLst>
          </p:cNvPr>
          <p:cNvSpPr/>
          <p:nvPr/>
        </p:nvSpPr>
        <p:spPr>
          <a:xfrm>
            <a:off x="4583928" y="4796872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5. Do some corrections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Make corrections if orders given to competitors appear over-/underpriced in order to eliminate distortion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 of values of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sub-system scopes vs. the whole.</a:t>
            </a:r>
          </a:p>
        </p:txBody>
      </p:sp>
      <p:sp>
        <p:nvSpPr>
          <p:cNvPr id="54" name="Rechteck: gefaltete Ecke 53">
            <a:extLst>
              <a:ext uri="{FF2B5EF4-FFF2-40B4-BE49-F238E27FC236}">
                <a16:creationId xmlns:a16="http://schemas.microsoft.com/office/drawing/2014/main" id="{492062FF-B9D1-43A6-BD5E-084131C6F189}"/>
              </a:ext>
            </a:extLst>
          </p:cNvPr>
          <p:cNvSpPr/>
          <p:nvPr/>
        </p:nvSpPr>
        <p:spPr>
          <a:xfrm>
            <a:off x="3792400" y="494088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55" name="Rechteck: gefaltete Ecke 54">
            <a:extLst>
              <a:ext uri="{FF2B5EF4-FFF2-40B4-BE49-F238E27FC236}">
                <a16:creationId xmlns:a16="http://schemas.microsoft.com/office/drawing/2014/main" id="{D9ED618C-DFDB-4D6C-A057-52E6AFA6A215}"/>
              </a:ext>
            </a:extLst>
          </p:cNvPr>
          <p:cNvSpPr/>
          <p:nvPr/>
        </p:nvSpPr>
        <p:spPr>
          <a:xfrm>
            <a:off x="4080432" y="49409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80C73BE2-2993-4423-8EAE-B08795B58098}"/>
              </a:ext>
            </a:extLst>
          </p:cNvPr>
          <p:cNvCxnSpPr/>
          <p:nvPr/>
        </p:nvCxnSpPr>
        <p:spPr>
          <a:xfrm>
            <a:off x="3936448" y="515691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630C6C6B-1B9C-46D2-8149-541858168BEB}"/>
              </a:ext>
            </a:extLst>
          </p:cNvPr>
          <p:cNvSpPr/>
          <p:nvPr/>
        </p:nvSpPr>
        <p:spPr>
          <a:xfrm>
            <a:off x="192000" y="278064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List</a:t>
            </a:r>
          </a:p>
          <a:p>
            <a:r>
              <a:rPr lang="en-US" sz="1200" dirty="0">
                <a:solidFill>
                  <a:schemeClr val="tx1"/>
                </a:solidFill>
              </a:rPr>
              <a:t>short names</a:t>
            </a:r>
          </a:p>
        </p:txBody>
      </p:sp>
      <p:sp>
        <p:nvSpPr>
          <p:cNvPr id="58" name="Flussdiagramm: Dokument 57">
            <a:extLst>
              <a:ext uri="{FF2B5EF4-FFF2-40B4-BE49-F238E27FC236}">
                <a16:creationId xmlns:a16="http://schemas.microsoft.com/office/drawing/2014/main" id="{49890D9F-0437-4E95-87E0-B04EE3B181FE}"/>
              </a:ext>
            </a:extLst>
          </p:cNvPr>
          <p:cNvSpPr/>
          <p:nvPr/>
        </p:nvSpPr>
        <p:spPr>
          <a:xfrm>
            <a:off x="192000" y="357273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Rates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4A805C9-1503-423C-8693-C9B54BD36646}"/>
              </a:ext>
            </a:extLst>
          </p:cNvPr>
          <p:cNvSpPr/>
          <p:nvPr/>
        </p:nvSpPr>
        <p:spPr>
          <a:xfrm>
            <a:off x="408024" y="3860768"/>
            <a:ext cx="288032" cy="144016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38141840-CE17-46CA-960A-BB64E110BC62}"/>
              </a:ext>
            </a:extLst>
          </p:cNvPr>
          <p:cNvSpPr/>
          <p:nvPr/>
        </p:nvSpPr>
        <p:spPr>
          <a:xfrm>
            <a:off x="540357" y="3964526"/>
            <a:ext cx="126752" cy="126752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AD7EE2EF-46F9-46BE-BA68-5BE0781D54A1}"/>
              </a:ext>
            </a:extLst>
          </p:cNvPr>
          <p:cNvSpPr/>
          <p:nvPr/>
        </p:nvSpPr>
        <p:spPr>
          <a:xfrm>
            <a:off x="667357" y="3894676"/>
            <a:ext cx="98177" cy="98177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cxnSp>
        <p:nvCxnSpPr>
          <p:cNvPr id="62" name="Gerade Verbindung mit Pfeil 61">
            <a:extLst>
              <a:ext uri="{FF2B5EF4-FFF2-40B4-BE49-F238E27FC236}">
                <a16:creationId xmlns:a16="http://schemas.microsoft.com/office/drawing/2014/main" id="{1D3427AD-ECCD-45BD-B965-377BA7890791}"/>
              </a:ext>
            </a:extLst>
          </p:cNvPr>
          <p:cNvCxnSpPr>
            <a:cxnSpLocks/>
          </p:cNvCxnSpPr>
          <p:nvPr/>
        </p:nvCxnSpPr>
        <p:spPr>
          <a:xfrm>
            <a:off x="1776176" y="292922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45F57C7E-E5FB-4A18-8C6B-AF3F84A9B2C0}"/>
              </a:ext>
            </a:extLst>
          </p:cNvPr>
          <p:cNvCxnSpPr>
            <a:cxnSpLocks/>
          </p:cNvCxnSpPr>
          <p:nvPr/>
        </p:nvCxnSpPr>
        <p:spPr>
          <a:xfrm>
            <a:off x="2280232" y="314068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 Verbindung mit Pfeil 63">
            <a:extLst>
              <a:ext uri="{FF2B5EF4-FFF2-40B4-BE49-F238E27FC236}">
                <a16:creationId xmlns:a16="http://schemas.microsoft.com/office/drawing/2014/main" id="{D632AE5C-9B3F-46B6-A840-AFEA42AD00DD}"/>
              </a:ext>
            </a:extLst>
          </p:cNvPr>
          <p:cNvCxnSpPr>
            <a:cxnSpLocks/>
          </p:cNvCxnSpPr>
          <p:nvPr/>
        </p:nvCxnSpPr>
        <p:spPr>
          <a:xfrm>
            <a:off x="1776176" y="3788760"/>
            <a:ext cx="50405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2B79A2B1-8370-461E-8043-A50ED35DBAB2}"/>
              </a:ext>
            </a:extLst>
          </p:cNvPr>
          <p:cNvCxnSpPr>
            <a:cxnSpLocks/>
          </p:cNvCxnSpPr>
          <p:nvPr/>
        </p:nvCxnSpPr>
        <p:spPr>
          <a:xfrm flipV="1">
            <a:off x="2280232" y="3140688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lipse 65">
            <a:extLst>
              <a:ext uri="{FF2B5EF4-FFF2-40B4-BE49-F238E27FC236}">
                <a16:creationId xmlns:a16="http://schemas.microsoft.com/office/drawing/2014/main" id="{2B73A49B-1FC5-4418-85D9-53E5F046DE52}"/>
              </a:ext>
            </a:extLst>
          </p:cNvPr>
          <p:cNvSpPr/>
          <p:nvPr/>
        </p:nvSpPr>
        <p:spPr>
          <a:xfrm>
            <a:off x="657113" y="3993177"/>
            <a:ext cx="70394" cy="70394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7" name="Flussdiagramm: Dokument 66">
            <a:extLst>
              <a:ext uri="{FF2B5EF4-FFF2-40B4-BE49-F238E27FC236}">
                <a16:creationId xmlns:a16="http://schemas.microsoft.com/office/drawing/2014/main" id="{FF4E6167-D805-4EC8-AC71-4586A96CB021}"/>
              </a:ext>
            </a:extLst>
          </p:cNvPr>
          <p:cNvSpPr/>
          <p:nvPr/>
        </p:nvSpPr>
        <p:spPr>
          <a:xfrm>
            <a:off x="192000" y="486888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Scaling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Factors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cxnSp>
        <p:nvCxnSpPr>
          <p:cNvPr id="68" name="Gerade Verbindung mit Pfeil 67">
            <a:extLst>
              <a:ext uri="{FF2B5EF4-FFF2-40B4-BE49-F238E27FC236}">
                <a16:creationId xmlns:a16="http://schemas.microsoft.com/office/drawing/2014/main" id="{03758971-284F-47DE-98AD-6D83908614A8}"/>
              </a:ext>
            </a:extLst>
          </p:cNvPr>
          <p:cNvCxnSpPr>
            <a:cxnSpLocks/>
          </p:cNvCxnSpPr>
          <p:nvPr/>
        </p:nvCxnSpPr>
        <p:spPr>
          <a:xfrm>
            <a:off x="1776176" y="501746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hteck 71">
            <a:extLst>
              <a:ext uri="{FF2B5EF4-FFF2-40B4-BE49-F238E27FC236}">
                <a16:creationId xmlns:a16="http://schemas.microsoft.com/office/drawing/2014/main" id="{9107AA41-FE67-4D82-93BC-2AAF59AE17BB}"/>
              </a:ext>
            </a:extLst>
          </p:cNvPr>
          <p:cNvSpPr/>
          <p:nvPr/>
        </p:nvSpPr>
        <p:spPr>
          <a:xfrm>
            <a:off x="9264752" y="177253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6. Expand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Expand opportunities with multiple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equipment suppliers into multiple rows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 list the suppliers separately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054277BA-ADCA-4CB9-ABF0-71AD64A32D56}"/>
              </a:ext>
            </a:extLst>
          </p:cNvPr>
          <p:cNvCxnSpPr>
            <a:cxnSpLocks/>
          </p:cNvCxnSpPr>
          <p:nvPr/>
        </p:nvCxnSpPr>
        <p:spPr>
          <a:xfrm>
            <a:off x="8256304" y="1556512"/>
            <a:ext cx="0" cy="2880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>
            <a:extLst>
              <a:ext uri="{FF2B5EF4-FFF2-40B4-BE49-F238E27FC236}">
                <a16:creationId xmlns:a16="http://schemas.microsoft.com/office/drawing/2014/main" id="{DC84CDF3-A847-4B22-BEBA-A69C835B1177}"/>
              </a:ext>
            </a:extLst>
          </p:cNvPr>
          <p:cNvSpPr/>
          <p:nvPr/>
        </p:nvSpPr>
        <p:spPr>
          <a:xfrm>
            <a:off x="7464168" y="184454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Expansion</a:t>
            </a:r>
          </a:p>
        </p:txBody>
      </p:sp>
      <p:sp>
        <p:nvSpPr>
          <p:cNvPr id="76" name="Rechteck: gefaltete Ecke 75">
            <a:extLst>
              <a:ext uri="{FF2B5EF4-FFF2-40B4-BE49-F238E27FC236}">
                <a16:creationId xmlns:a16="http://schemas.microsoft.com/office/drawing/2014/main" id="{24DE16AA-92F5-4A86-8B6B-AAACE3DCFE94}"/>
              </a:ext>
            </a:extLst>
          </p:cNvPr>
          <p:cNvSpPr/>
          <p:nvPr/>
        </p:nvSpPr>
        <p:spPr>
          <a:xfrm>
            <a:off x="8760336" y="1916552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7" name="Rechteck: gefaltete Ecke 76">
            <a:extLst>
              <a:ext uri="{FF2B5EF4-FFF2-40B4-BE49-F238E27FC236}">
                <a16:creationId xmlns:a16="http://schemas.microsoft.com/office/drawing/2014/main" id="{A85384FC-2B68-4473-A8EC-83D49EF2724A}"/>
              </a:ext>
            </a:extLst>
          </p:cNvPr>
          <p:cNvSpPr/>
          <p:nvPr/>
        </p:nvSpPr>
        <p:spPr>
          <a:xfrm>
            <a:off x="8472280" y="1916552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B9A05A87-F6BF-4A1E-B38A-C473D58A280B}"/>
              </a:ext>
            </a:extLst>
          </p:cNvPr>
          <p:cNvCxnSpPr/>
          <p:nvPr/>
        </p:nvCxnSpPr>
        <p:spPr>
          <a:xfrm>
            <a:off x="8616296" y="206055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2B3E838D-BF38-44F8-8734-A00A13EA6281}"/>
              </a:ext>
            </a:extLst>
          </p:cNvPr>
          <p:cNvCxnSpPr>
            <a:cxnSpLocks/>
          </p:cNvCxnSpPr>
          <p:nvPr/>
        </p:nvCxnSpPr>
        <p:spPr>
          <a:xfrm>
            <a:off x="8256304" y="2348600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eck 79">
            <a:extLst>
              <a:ext uri="{FF2B5EF4-FFF2-40B4-BE49-F238E27FC236}">
                <a16:creationId xmlns:a16="http://schemas.microsoft.com/office/drawing/2014/main" id="{EADCF60F-5840-4ED1-B2C4-028D34657235}"/>
              </a:ext>
            </a:extLst>
          </p:cNvPr>
          <p:cNvSpPr/>
          <p:nvPr/>
        </p:nvSpPr>
        <p:spPr>
          <a:xfrm>
            <a:off x="7464168" y="263663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Equipment</a:t>
            </a: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7E3C2B30-504E-41D0-8751-4180EC77726B}"/>
              </a:ext>
            </a:extLst>
          </p:cNvPr>
          <p:cNvSpPr/>
          <p:nvPr/>
        </p:nvSpPr>
        <p:spPr>
          <a:xfrm>
            <a:off x="9264352" y="249261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7. Derive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Derive equivalent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checks + adjustments against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upper and lower boundaries.</a:t>
            </a:r>
          </a:p>
        </p:txBody>
      </p:sp>
      <p:pic>
        <p:nvPicPr>
          <p:cNvPr id="82" name="Grafik 81">
            <a:extLst>
              <a:ext uri="{FF2B5EF4-FFF2-40B4-BE49-F238E27FC236}">
                <a16:creationId xmlns:a16="http://schemas.microsoft.com/office/drawing/2014/main" id="{B39DBA0F-6E52-4011-BF48-F5BC8DA1C90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2708640"/>
            <a:ext cx="413757" cy="347290"/>
          </a:xfrm>
          <a:prstGeom prst="rect">
            <a:avLst/>
          </a:prstGeom>
        </p:spPr>
      </p:pic>
      <p:cxnSp>
        <p:nvCxnSpPr>
          <p:cNvPr id="83" name="Gerade Verbindung mit Pfeil 82">
            <a:extLst>
              <a:ext uri="{FF2B5EF4-FFF2-40B4-BE49-F238E27FC236}">
                <a16:creationId xmlns:a16="http://schemas.microsoft.com/office/drawing/2014/main" id="{D46920F0-9206-48EC-A8C7-0D8CB7653EF3}"/>
              </a:ext>
            </a:extLst>
          </p:cNvPr>
          <p:cNvCxnSpPr>
            <a:cxnSpLocks/>
          </p:cNvCxnSpPr>
          <p:nvPr/>
        </p:nvCxnSpPr>
        <p:spPr>
          <a:xfrm>
            <a:off x="8256304" y="3140688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hteck 83">
            <a:extLst>
              <a:ext uri="{FF2B5EF4-FFF2-40B4-BE49-F238E27FC236}">
                <a16:creationId xmlns:a16="http://schemas.microsoft.com/office/drawing/2014/main" id="{5FF7C4EB-5F60-4E08-82F2-5A3EA9586856}"/>
              </a:ext>
            </a:extLst>
          </p:cNvPr>
          <p:cNvSpPr/>
          <p:nvPr/>
        </p:nvSpPr>
        <p:spPr>
          <a:xfrm>
            <a:off x="7464168" y="342872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Final Cleanup</a:t>
            </a:r>
          </a:p>
        </p:txBody>
      </p:sp>
      <p:sp>
        <p:nvSpPr>
          <p:cNvPr id="85" name="Rechteck: gefaltete Ecke 84">
            <a:extLst>
              <a:ext uri="{FF2B5EF4-FFF2-40B4-BE49-F238E27FC236}">
                <a16:creationId xmlns:a16="http://schemas.microsoft.com/office/drawing/2014/main" id="{343AB11A-26ED-40CD-8D2C-9967D87AF5FE}"/>
              </a:ext>
            </a:extLst>
          </p:cNvPr>
          <p:cNvSpPr/>
          <p:nvPr/>
        </p:nvSpPr>
        <p:spPr>
          <a:xfrm>
            <a:off x="8688328" y="35007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86" name="Grafik 85">
            <a:extLst>
              <a:ext uri="{FF2B5EF4-FFF2-40B4-BE49-F238E27FC236}">
                <a16:creationId xmlns:a16="http://schemas.microsoft.com/office/drawing/2014/main" id="{2AF381D8-16B8-458A-B01B-77D0CD6153F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3492716"/>
            <a:ext cx="297806" cy="296044"/>
          </a:xfrm>
          <a:prstGeom prst="rect">
            <a:avLst/>
          </a:prstGeom>
        </p:spPr>
      </p:pic>
      <p:sp>
        <p:nvSpPr>
          <p:cNvPr id="87" name="Rechteck 86">
            <a:extLst>
              <a:ext uri="{FF2B5EF4-FFF2-40B4-BE49-F238E27FC236}">
                <a16:creationId xmlns:a16="http://schemas.microsoft.com/office/drawing/2014/main" id="{0FE4D054-953B-4582-A6BD-AF32172F41C5}"/>
              </a:ext>
            </a:extLst>
          </p:cNvPr>
          <p:cNvSpPr/>
          <p:nvPr/>
        </p:nvSpPr>
        <p:spPr>
          <a:xfrm>
            <a:off x="9264352" y="3356712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8. Final cleanup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Keep and rearrange columns of interest,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Discard the 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Numeric output in commercial format</a:t>
            </a:r>
          </a:p>
        </p:txBody>
      </p:sp>
      <p:sp>
        <p:nvSpPr>
          <p:cNvPr id="88" name="Flussdiagramm: Dokument 87">
            <a:extLst>
              <a:ext uri="{FF2B5EF4-FFF2-40B4-BE49-F238E27FC236}">
                <a16:creationId xmlns:a16="http://schemas.microsoft.com/office/drawing/2014/main" id="{EF44C14D-57BB-4E64-9787-01C579266784}"/>
              </a:ext>
            </a:extLst>
          </p:cNvPr>
          <p:cNvSpPr/>
          <p:nvPr/>
        </p:nvSpPr>
        <p:spPr>
          <a:xfrm>
            <a:off x="7476000" y="472489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 err="1">
                <a:solidFill>
                  <a:schemeClr val="tx1"/>
                </a:solidFill>
              </a:rPr>
              <a:t>Ouput</a:t>
            </a:r>
            <a:r>
              <a:rPr lang="en-US" sz="1200" b="1" dirty="0">
                <a:solidFill>
                  <a:schemeClr val="tx1"/>
                </a:solidFill>
              </a:rPr>
              <a:t>: Market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Intelligence Data</a:t>
            </a:r>
          </a:p>
        </p:txBody>
      </p:sp>
      <p:cxnSp>
        <p:nvCxnSpPr>
          <p:cNvPr id="89" name="Gerade Verbindung mit Pfeil 88">
            <a:extLst>
              <a:ext uri="{FF2B5EF4-FFF2-40B4-BE49-F238E27FC236}">
                <a16:creationId xmlns:a16="http://schemas.microsoft.com/office/drawing/2014/main" id="{0DE3FE3B-A0ED-408D-A331-919CC9781925}"/>
              </a:ext>
            </a:extLst>
          </p:cNvPr>
          <p:cNvCxnSpPr>
            <a:cxnSpLocks/>
            <a:endCxn id="88" idx="0"/>
          </p:cNvCxnSpPr>
          <p:nvPr/>
        </p:nvCxnSpPr>
        <p:spPr>
          <a:xfrm>
            <a:off x="8256256" y="3932776"/>
            <a:ext cx="11832" cy="7921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hteck 89">
            <a:extLst>
              <a:ext uri="{FF2B5EF4-FFF2-40B4-BE49-F238E27FC236}">
                <a16:creationId xmlns:a16="http://schemas.microsoft.com/office/drawing/2014/main" id="{4AB3582D-43D2-4DBB-AD5E-A0ABF333A60B}"/>
              </a:ext>
            </a:extLst>
          </p:cNvPr>
          <p:cNvSpPr/>
          <p:nvPr/>
        </p:nvSpPr>
        <p:spPr>
          <a:xfrm>
            <a:off x="9264352" y="4796728"/>
            <a:ext cx="28083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 Excel to visualize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over time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across regions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share among suppliers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Identifying market disruptions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EFB93D7E-2D36-4BEC-9940-5F478944008F}"/>
              </a:ext>
            </a:extLst>
          </p:cNvPr>
          <p:cNvCxnSpPr>
            <a:cxnSpLocks/>
          </p:cNvCxnSpPr>
          <p:nvPr/>
        </p:nvCxnSpPr>
        <p:spPr>
          <a:xfrm flipH="1">
            <a:off x="3576376" y="5949000"/>
            <a:ext cx="3528392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 Verbindung mit Pfeil 95">
            <a:extLst>
              <a:ext uri="{FF2B5EF4-FFF2-40B4-BE49-F238E27FC236}">
                <a16:creationId xmlns:a16="http://schemas.microsoft.com/office/drawing/2014/main" id="{9A1E4002-FA1E-460C-908A-D3968DAF089F}"/>
              </a:ext>
            </a:extLst>
          </p:cNvPr>
          <p:cNvCxnSpPr>
            <a:cxnSpLocks/>
          </p:cNvCxnSpPr>
          <p:nvPr/>
        </p:nvCxnSpPr>
        <p:spPr>
          <a:xfrm flipV="1">
            <a:off x="7104768" y="1556512"/>
            <a:ext cx="0" cy="439248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 Verbindung mit Pfeil 98">
            <a:extLst>
              <a:ext uri="{FF2B5EF4-FFF2-40B4-BE49-F238E27FC236}">
                <a16:creationId xmlns:a16="http://schemas.microsoft.com/office/drawing/2014/main" id="{8E162D70-90AD-452D-A0BB-9B65293B53AB}"/>
              </a:ext>
            </a:extLst>
          </p:cNvPr>
          <p:cNvCxnSpPr>
            <a:cxnSpLocks/>
          </p:cNvCxnSpPr>
          <p:nvPr/>
        </p:nvCxnSpPr>
        <p:spPr>
          <a:xfrm flipH="1">
            <a:off x="7104768" y="1556512"/>
            <a:ext cx="115189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Flussdiagramm: Zentralspeicher 91">
            <a:extLst>
              <a:ext uri="{FF2B5EF4-FFF2-40B4-BE49-F238E27FC236}">
                <a16:creationId xmlns:a16="http://schemas.microsoft.com/office/drawing/2014/main" id="{D424BA91-4B92-4A83-9729-FB50A880CF6E}"/>
              </a:ext>
            </a:extLst>
          </p:cNvPr>
          <p:cNvSpPr/>
          <p:nvPr/>
        </p:nvSpPr>
        <p:spPr>
          <a:xfrm>
            <a:off x="1272664" y="2852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3" name="Flussdiagramm: Zentralspeicher 92">
            <a:extLst>
              <a:ext uri="{FF2B5EF4-FFF2-40B4-BE49-F238E27FC236}">
                <a16:creationId xmlns:a16="http://schemas.microsoft.com/office/drawing/2014/main" id="{E9857875-7E63-40D3-BE09-F1F19C45EC79}"/>
              </a:ext>
            </a:extLst>
          </p:cNvPr>
          <p:cNvSpPr/>
          <p:nvPr/>
        </p:nvSpPr>
        <p:spPr>
          <a:xfrm>
            <a:off x="1272664" y="364461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4" name="Flussdiagramm: Zentralspeicher 93">
            <a:extLst>
              <a:ext uri="{FF2B5EF4-FFF2-40B4-BE49-F238E27FC236}">
                <a16:creationId xmlns:a16="http://schemas.microsoft.com/office/drawing/2014/main" id="{DC9EA598-B8F2-474B-976D-72F12437376D}"/>
              </a:ext>
            </a:extLst>
          </p:cNvPr>
          <p:cNvSpPr/>
          <p:nvPr/>
        </p:nvSpPr>
        <p:spPr>
          <a:xfrm>
            <a:off x="1272616" y="4940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</p:spTree>
    <p:extLst>
      <p:ext uri="{BB962C8B-B14F-4D97-AF65-F5344CB8AC3E}">
        <p14:creationId xmlns:p14="http://schemas.microsoft.com/office/powerpoint/2010/main" val="31699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Flussdiagramm: Dokument 102">
            <a:extLst>
              <a:ext uri="{FF2B5EF4-FFF2-40B4-BE49-F238E27FC236}">
                <a16:creationId xmlns:a16="http://schemas.microsoft.com/office/drawing/2014/main" id="{CA034B1A-61A6-40A2-A13A-F784947822AE}"/>
              </a:ext>
            </a:extLst>
          </p:cNvPr>
          <p:cNvSpPr/>
          <p:nvPr/>
        </p:nvSpPr>
        <p:spPr>
          <a:xfrm>
            <a:off x="4440000" y="2924832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Real-world Use Case #4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Merger and Acquisition</a:t>
            </a:r>
          </a:p>
        </p:txBody>
      </p: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702E05D4-3E86-4C8D-A248-0DF2BD66D3BA}"/>
              </a:ext>
            </a:extLst>
          </p:cNvPr>
          <p:cNvSpPr/>
          <p:nvPr/>
        </p:nvSpPr>
        <p:spPr>
          <a:xfrm>
            <a:off x="696000" y="2132832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Customer Relation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Mgt Database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95" name="Flussdiagramm: Dokument 94">
            <a:extLst>
              <a:ext uri="{FF2B5EF4-FFF2-40B4-BE49-F238E27FC236}">
                <a16:creationId xmlns:a16="http://schemas.microsoft.com/office/drawing/2014/main" id="{13A58FF8-E809-49A3-8399-E06B75341DED}"/>
              </a:ext>
            </a:extLst>
          </p:cNvPr>
          <p:cNvSpPr/>
          <p:nvPr/>
        </p:nvSpPr>
        <p:spPr>
          <a:xfrm>
            <a:off x="2424000" y="2132832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Product Portfolio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Prod Mgt Database</a:t>
            </a:r>
          </a:p>
        </p:txBody>
      </p:sp>
      <p:sp>
        <p:nvSpPr>
          <p:cNvPr id="98" name="Flussdiagramm: Dokument 97">
            <a:extLst>
              <a:ext uri="{FF2B5EF4-FFF2-40B4-BE49-F238E27FC236}">
                <a16:creationId xmlns:a16="http://schemas.microsoft.com/office/drawing/2014/main" id="{9C9E274D-FE9A-43C3-95FE-D2B5975ECDEB}"/>
              </a:ext>
            </a:extLst>
          </p:cNvPr>
          <p:cNvSpPr/>
          <p:nvPr/>
        </p:nvSpPr>
        <p:spPr>
          <a:xfrm>
            <a:off x="9767824" y="2132832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Product Portfolio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Prod Mgt Database</a:t>
            </a:r>
          </a:p>
        </p:txBody>
      </p:sp>
      <p:sp>
        <p:nvSpPr>
          <p:cNvPr id="100" name="Flussdiagramm: Dokument 99">
            <a:extLst>
              <a:ext uri="{FF2B5EF4-FFF2-40B4-BE49-F238E27FC236}">
                <a16:creationId xmlns:a16="http://schemas.microsoft.com/office/drawing/2014/main" id="{E440C831-87EC-4F50-A50C-2D09AEB1668A}"/>
              </a:ext>
            </a:extLst>
          </p:cNvPr>
          <p:cNvSpPr/>
          <p:nvPr/>
        </p:nvSpPr>
        <p:spPr>
          <a:xfrm>
            <a:off x="8040000" y="2132832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Customer Relation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Mgt Database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01" name="Flussdiagramm: Dokument 100">
            <a:extLst>
              <a:ext uri="{FF2B5EF4-FFF2-40B4-BE49-F238E27FC236}">
                <a16:creationId xmlns:a16="http://schemas.microsoft.com/office/drawing/2014/main" id="{F1B6B876-671A-4DD4-9AC9-4316845833A0}"/>
              </a:ext>
            </a:extLst>
          </p:cNvPr>
          <p:cNvSpPr/>
          <p:nvPr/>
        </p:nvSpPr>
        <p:spPr>
          <a:xfrm>
            <a:off x="4296000" y="3068832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Alignment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Sheets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02" name="Flussdiagramm: Zentralspeicher 101">
            <a:extLst>
              <a:ext uri="{FF2B5EF4-FFF2-40B4-BE49-F238E27FC236}">
                <a16:creationId xmlns:a16="http://schemas.microsoft.com/office/drawing/2014/main" id="{8EEDDA7A-3C23-40C0-BE90-ABA55EB7BCF0}"/>
              </a:ext>
            </a:extLst>
          </p:cNvPr>
          <p:cNvSpPr/>
          <p:nvPr/>
        </p:nvSpPr>
        <p:spPr>
          <a:xfrm>
            <a:off x="5376664" y="3140912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5" name="Flussdiagramm: Dokument 104">
            <a:extLst>
              <a:ext uri="{FF2B5EF4-FFF2-40B4-BE49-F238E27FC236}">
                <a16:creationId xmlns:a16="http://schemas.microsoft.com/office/drawing/2014/main" id="{4F940C67-0C29-4F41-8CC9-3981C1BB371F}"/>
              </a:ext>
            </a:extLst>
          </p:cNvPr>
          <p:cNvSpPr/>
          <p:nvPr/>
        </p:nvSpPr>
        <p:spPr>
          <a:xfrm>
            <a:off x="6239824" y="3068832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Triage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Rules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06" name="Flussdiagramm: Zentralspeicher 105">
            <a:extLst>
              <a:ext uri="{FF2B5EF4-FFF2-40B4-BE49-F238E27FC236}">
                <a16:creationId xmlns:a16="http://schemas.microsoft.com/office/drawing/2014/main" id="{F4D9FBC0-AA1B-4FA1-8BF2-EF237CBF468C}"/>
              </a:ext>
            </a:extLst>
          </p:cNvPr>
          <p:cNvSpPr/>
          <p:nvPr/>
        </p:nvSpPr>
        <p:spPr>
          <a:xfrm>
            <a:off x="7320488" y="3140912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7" name="Rounded Rectangle 3">
            <a:extLst>
              <a:ext uri="{FF2B5EF4-FFF2-40B4-BE49-F238E27FC236}">
                <a16:creationId xmlns:a16="http://schemas.microsoft.com/office/drawing/2014/main" id="{D40D26F2-AA8A-4459-ABCE-E37A65F3164A}"/>
              </a:ext>
            </a:extLst>
          </p:cNvPr>
          <p:cNvSpPr/>
          <p:nvPr/>
        </p:nvSpPr>
        <p:spPr>
          <a:xfrm>
            <a:off x="696000" y="4077000"/>
            <a:ext cx="10656000" cy="720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108" name="B4P">
            <a:extLst>
              <a:ext uri="{FF2B5EF4-FFF2-40B4-BE49-F238E27FC236}">
                <a16:creationId xmlns:a16="http://schemas.microsoft.com/office/drawing/2014/main" id="{0C909434-86DA-4E59-9466-23F864867562}"/>
              </a:ext>
            </a:extLst>
          </p:cNvPr>
          <p:cNvSpPr txBox="1"/>
          <p:nvPr/>
        </p:nvSpPr>
        <p:spPr>
          <a:xfrm>
            <a:off x="5573757" y="4234715"/>
            <a:ext cx="1134143" cy="340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3600" noProof="1"/>
              <a:t>B4P</a:t>
            </a:r>
          </a:p>
        </p:txBody>
      </p:sp>
      <p:cxnSp>
        <p:nvCxnSpPr>
          <p:cNvPr id="113" name="Gerade Verbindung mit Pfeil 112">
            <a:extLst>
              <a:ext uri="{FF2B5EF4-FFF2-40B4-BE49-F238E27FC236}">
                <a16:creationId xmlns:a16="http://schemas.microsoft.com/office/drawing/2014/main" id="{D4BB2405-6CFB-4039-9FB2-D720D21BA112}"/>
              </a:ext>
            </a:extLst>
          </p:cNvPr>
          <p:cNvCxnSpPr>
            <a:cxnSpLocks/>
            <a:stCxn id="101" idx="2"/>
          </p:cNvCxnSpPr>
          <p:nvPr/>
        </p:nvCxnSpPr>
        <p:spPr>
          <a:xfrm>
            <a:off x="5088088" y="3606595"/>
            <a:ext cx="0" cy="4704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Gerade Verbindung mit Pfeil 113">
            <a:extLst>
              <a:ext uri="{FF2B5EF4-FFF2-40B4-BE49-F238E27FC236}">
                <a16:creationId xmlns:a16="http://schemas.microsoft.com/office/drawing/2014/main" id="{F17FBB31-B75B-4B91-8C6F-1FA5256C8DB5}"/>
              </a:ext>
            </a:extLst>
          </p:cNvPr>
          <p:cNvCxnSpPr>
            <a:cxnSpLocks/>
            <a:stCxn id="105" idx="2"/>
          </p:cNvCxnSpPr>
          <p:nvPr/>
        </p:nvCxnSpPr>
        <p:spPr>
          <a:xfrm>
            <a:off x="7031912" y="3606595"/>
            <a:ext cx="0" cy="4704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Gerade Verbindung mit Pfeil 114">
            <a:extLst>
              <a:ext uri="{FF2B5EF4-FFF2-40B4-BE49-F238E27FC236}">
                <a16:creationId xmlns:a16="http://schemas.microsoft.com/office/drawing/2014/main" id="{E380BD29-9A04-4CC4-9741-BA9D12E62682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1488088" y="2670595"/>
            <a:ext cx="0" cy="14064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Gerade Verbindung mit Pfeil 115">
            <a:extLst>
              <a:ext uri="{FF2B5EF4-FFF2-40B4-BE49-F238E27FC236}">
                <a16:creationId xmlns:a16="http://schemas.microsoft.com/office/drawing/2014/main" id="{D15FE5FA-7659-4828-9BA2-AA85BD51095B}"/>
              </a:ext>
            </a:extLst>
          </p:cNvPr>
          <p:cNvCxnSpPr>
            <a:cxnSpLocks/>
            <a:stCxn id="95" idx="2"/>
          </p:cNvCxnSpPr>
          <p:nvPr/>
        </p:nvCxnSpPr>
        <p:spPr>
          <a:xfrm>
            <a:off x="3216088" y="2670595"/>
            <a:ext cx="0" cy="14064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Gerade Verbindung mit Pfeil 116">
            <a:extLst>
              <a:ext uri="{FF2B5EF4-FFF2-40B4-BE49-F238E27FC236}">
                <a16:creationId xmlns:a16="http://schemas.microsoft.com/office/drawing/2014/main" id="{B33344A8-A68B-416E-B257-20B12514D838}"/>
              </a:ext>
            </a:extLst>
          </p:cNvPr>
          <p:cNvCxnSpPr>
            <a:cxnSpLocks/>
            <a:stCxn id="100" idx="2"/>
          </p:cNvCxnSpPr>
          <p:nvPr/>
        </p:nvCxnSpPr>
        <p:spPr>
          <a:xfrm>
            <a:off x="8832088" y="2670595"/>
            <a:ext cx="0" cy="14064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Gerade Verbindung mit Pfeil 117">
            <a:extLst>
              <a:ext uri="{FF2B5EF4-FFF2-40B4-BE49-F238E27FC236}">
                <a16:creationId xmlns:a16="http://schemas.microsoft.com/office/drawing/2014/main" id="{0BF1DB8B-618A-4B5A-A23E-E8D099A8F51D}"/>
              </a:ext>
            </a:extLst>
          </p:cNvPr>
          <p:cNvCxnSpPr>
            <a:cxnSpLocks/>
            <a:stCxn id="98" idx="2"/>
          </p:cNvCxnSpPr>
          <p:nvPr/>
        </p:nvCxnSpPr>
        <p:spPr>
          <a:xfrm>
            <a:off x="10559912" y="2670595"/>
            <a:ext cx="0" cy="14064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Flussdiagramm: Dokument 119">
            <a:extLst>
              <a:ext uri="{FF2B5EF4-FFF2-40B4-BE49-F238E27FC236}">
                <a16:creationId xmlns:a16="http://schemas.microsoft.com/office/drawing/2014/main" id="{2909C537-0592-43B4-8E2E-8DA389143755}"/>
              </a:ext>
            </a:extLst>
          </p:cNvPr>
          <p:cNvSpPr/>
          <p:nvPr/>
        </p:nvSpPr>
        <p:spPr>
          <a:xfrm>
            <a:off x="3359824" y="537300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Joint CRM Reports</a:t>
            </a:r>
          </a:p>
        </p:txBody>
      </p:sp>
      <p:sp>
        <p:nvSpPr>
          <p:cNvPr id="121" name="Flussdiagramm: Dokument 120">
            <a:extLst>
              <a:ext uri="{FF2B5EF4-FFF2-40B4-BE49-F238E27FC236}">
                <a16:creationId xmlns:a16="http://schemas.microsoft.com/office/drawing/2014/main" id="{4E1A9DD5-A269-4AF5-BCAC-46705DB9C568}"/>
              </a:ext>
            </a:extLst>
          </p:cNvPr>
          <p:cNvSpPr/>
          <p:nvPr/>
        </p:nvSpPr>
        <p:spPr>
          <a:xfrm>
            <a:off x="5231824" y="537300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Joint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Projects</a:t>
            </a:r>
          </a:p>
        </p:txBody>
      </p:sp>
      <p:sp>
        <p:nvSpPr>
          <p:cNvPr id="122" name="Flussdiagramm: Dokument 121">
            <a:extLst>
              <a:ext uri="{FF2B5EF4-FFF2-40B4-BE49-F238E27FC236}">
                <a16:creationId xmlns:a16="http://schemas.microsoft.com/office/drawing/2014/main" id="{F9D302ED-460E-4939-A43F-57BC52502EF5}"/>
              </a:ext>
            </a:extLst>
          </p:cNvPr>
          <p:cNvSpPr/>
          <p:nvPr/>
        </p:nvSpPr>
        <p:spPr>
          <a:xfrm>
            <a:off x="7103648" y="537316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Joint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Portfolio</a:t>
            </a:r>
          </a:p>
        </p:txBody>
      </p:sp>
      <p:sp>
        <p:nvSpPr>
          <p:cNvPr id="123" name="Flussdiagramm: Dokument 122">
            <a:extLst>
              <a:ext uri="{FF2B5EF4-FFF2-40B4-BE49-F238E27FC236}">
                <a16:creationId xmlns:a16="http://schemas.microsoft.com/office/drawing/2014/main" id="{4123D8A9-6358-41CF-9D00-81881D2A6F6F}"/>
              </a:ext>
            </a:extLst>
          </p:cNvPr>
          <p:cNvSpPr/>
          <p:nvPr/>
        </p:nvSpPr>
        <p:spPr>
          <a:xfrm>
            <a:off x="8976000" y="537333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Overlaps and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Duplications</a:t>
            </a:r>
          </a:p>
        </p:txBody>
      </p:sp>
      <p:cxnSp>
        <p:nvCxnSpPr>
          <p:cNvPr id="124" name="Gerade Verbindung mit Pfeil 123">
            <a:extLst>
              <a:ext uri="{FF2B5EF4-FFF2-40B4-BE49-F238E27FC236}">
                <a16:creationId xmlns:a16="http://schemas.microsoft.com/office/drawing/2014/main" id="{D9B6E76C-2356-4FC2-9469-534864F83BDA}"/>
              </a:ext>
            </a:extLst>
          </p:cNvPr>
          <p:cNvCxnSpPr>
            <a:cxnSpLocks/>
            <a:endCxn id="120" idx="0"/>
          </p:cNvCxnSpPr>
          <p:nvPr/>
        </p:nvCxnSpPr>
        <p:spPr>
          <a:xfrm>
            <a:off x="4151912" y="4797000"/>
            <a:ext cx="0" cy="576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Gerade Verbindung mit Pfeil 124">
            <a:extLst>
              <a:ext uri="{FF2B5EF4-FFF2-40B4-BE49-F238E27FC236}">
                <a16:creationId xmlns:a16="http://schemas.microsoft.com/office/drawing/2014/main" id="{0ED3B875-B882-413A-AB1C-48B859EFF913}"/>
              </a:ext>
            </a:extLst>
          </p:cNvPr>
          <p:cNvCxnSpPr>
            <a:cxnSpLocks/>
          </p:cNvCxnSpPr>
          <p:nvPr/>
        </p:nvCxnSpPr>
        <p:spPr>
          <a:xfrm>
            <a:off x="6024000" y="4797000"/>
            <a:ext cx="0" cy="576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Gerade Verbindung mit Pfeil 125">
            <a:extLst>
              <a:ext uri="{FF2B5EF4-FFF2-40B4-BE49-F238E27FC236}">
                <a16:creationId xmlns:a16="http://schemas.microsoft.com/office/drawing/2014/main" id="{F66C799D-175F-4B2B-A060-990334084885}"/>
              </a:ext>
            </a:extLst>
          </p:cNvPr>
          <p:cNvCxnSpPr>
            <a:cxnSpLocks/>
          </p:cNvCxnSpPr>
          <p:nvPr/>
        </p:nvCxnSpPr>
        <p:spPr>
          <a:xfrm>
            <a:off x="7896088" y="4797000"/>
            <a:ext cx="0" cy="576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Gerade Verbindung mit Pfeil 126">
            <a:extLst>
              <a:ext uri="{FF2B5EF4-FFF2-40B4-BE49-F238E27FC236}">
                <a16:creationId xmlns:a16="http://schemas.microsoft.com/office/drawing/2014/main" id="{E2F55B90-7F68-4DEC-AB80-68364415FB14}"/>
              </a:ext>
            </a:extLst>
          </p:cNvPr>
          <p:cNvCxnSpPr>
            <a:cxnSpLocks/>
          </p:cNvCxnSpPr>
          <p:nvPr/>
        </p:nvCxnSpPr>
        <p:spPr>
          <a:xfrm>
            <a:off x="9768000" y="4797000"/>
            <a:ext cx="0" cy="576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Rechteck 128">
            <a:extLst>
              <a:ext uri="{FF2B5EF4-FFF2-40B4-BE49-F238E27FC236}">
                <a16:creationId xmlns:a16="http://schemas.microsoft.com/office/drawing/2014/main" id="{64EB9701-124F-4C9B-A0CC-836507F07C19}"/>
              </a:ext>
            </a:extLst>
          </p:cNvPr>
          <p:cNvSpPr/>
          <p:nvPr/>
        </p:nvSpPr>
        <p:spPr>
          <a:xfrm>
            <a:off x="696000" y="1701000"/>
            <a:ext cx="3312000" cy="2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Business Entity 1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0" name="Rechteck 129">
            <a:extLst>
              <a:ext uri="{FF2B5EF4-FFF2-40B4-BE49-F238E27FC236}">
                <a16:creationId xmlns:a16="http://schemas.microsoft.com/office/drawing/2014/main" id="{3622DEBD-00A2-45E7-AA02-0E104CAAE990}"/>
              </a:ext>
            </a:extLst>
          </p:cNvPr>
          <p:cNvSpPr/>
          <p:nvPr/>
        </p:nvSpPr>
        <p:spPr>
          <a:xfrm>
            <a:off x="8040000" y="1701000"/>
            <a:ext cx="3312000" cy="2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Business Entity 2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1" name="Rechteck 130">
            <a:extLst>
              <a:ext uri="{FF2B5EF4-FFF2-40B4-BE49-F238E27FC236}">
                <a16:creationId xmlns:a16="http://schemas.microsoft.com/office/drawing/2014/main" id="{8F04830D-CCCE-4FE5-B673-4CCDDBCF07EF}"/>
              </a:ext>
            </a:extLst>
          </p:cNvPr>
          <p:cNvSpPr/>
          <p:nvPr/>
        </p:nvSpPr>
        <p:spPr>
          <a:xfrm>
            <a:off x="4224000" y="1701000"/>
            <a:ext cx="3672000" cy="2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Merging + Alignment Guidelines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2" name="Rechteck 131">
            <a:extLst>
              <a:ext uri="{FF2B5EF4-FFF2-40B4-BE49-F238E27FC236}">
                <a16:creationId xmlns:a16="http://schemas.microsoft.com/office/drawing/2014/main" id="{BB394779-3D84-4163-AF58-0E05ACFC0DCA}"/>
              </a:ext>
            </a:extLst>
          </p:cNvPr>
          <p:cNvSpPr/>
          <p:nvPr/>
        </p:nvSpPr>
        <p:spPr>
          <a:xfrm>
            <a:off x="6240000" y="2493000"/>
            <a:ext cx="1584000" cy="432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Identifies and resolves</a:t>
            </a:r>
          </a:p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duplications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3" name="Rechteck 132">
            <a:extLst>
              <a:ext uri="{FF2B5EF4-FFF2-40B4-BE49-F238E27FC236}">
                <a16:creationId xmlns:a16="http://schemas.microsoft.com/office/drawing/2014/main" id="{041FC569-E73B-4965-91B1-8D6CB70EB520}"/>
              </a:ext>
            </a:extLst>
          </p:cNvPr>
          <p:cNvSpPr/>
          <p:nvPr/>
        </p:nvSpPr>
        <p:spPr>
          <a:xfrm>
            <a:off x="4440000" y="2493000"/>
            <a:ext cx="1584000" cy="432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Adapt data to fit into a</a:t>
            </a:r>
          </a:p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common baseline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4" name="Rechteck 133">
            <a:extLst>
              <a:ext uri="{FF2B5EF4-FFF2-40B4-BE49-F238E27FC236}">
                <a16:creationId xmlns:a16="http://schemas.microsoft.com/office/drawing/2014/main" id="{B5CA2C5A-B63D-4A4F-8DE0-BDB0E99FFB2B}"/>
              </a:ext>
            </a:extLst>
          </p:cNvPr>
          <p:cNvSpPr/>
          <p:nvPr/>
        </p:nvSpPr>
        <p:spPr>
          <a:xfrm>
            <a:off x="696000" y="981000"/>
            <a:ext cx="10728000" cy="432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During the business integration, the two organization, even their individual sites will continue using their information repositories for a certain time until the business integration process has been finalized.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5" name="Flussdiagramm: Dokument 134">
            <a:extLst>
              <a:ext uri="{FF2B5EF4-FFF2-40B4-BE49-F238E27FC236}">
                <a16:creationId xmlns:a16="http://schemas.microsoft.com/office/drawing/2014/main" id="{87526E51-4532-4CC5-9737-4C8674D54649}"/>
              </a:ext>
            </a:extLst>
          </p:cNvPr>
          <p:cNvSpPr/>
          <p:nvPr/>
        </p:nvSpPr>
        <p:spPr>
          <a:xfrm>
            <a:off x="1488000" y="537300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Joint Market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Outlooks</a:t>
            </a:r>
          </a:p>
        </p:txBody>
      </p:sp>
      <p:cxnSp>
        <p:nvCxnSpPr>
          <p:cNvPr id="136" name="Gerade Verbindung mit Pfeil 135">
            <a:extLst>
              <a:ext uri="{FF2B5EF4-FFF2-40B4-BE49-F238E27FC236}">
                <a16:creationId xmlns:a16="http://schemas.microsoft.com/office/drawing/2014/main" id="{558E1944-74F7-42F9-9E95-180CE639B324}"/>
              </a:ext>
            </a:extLst>
          </p:cNvPr>
          <p:cNvCxnSpPr>
            <a:cxnSpLocks/>
            <a:endCxn id="135" idx="0"/>
          </p:cNvCxnSpPr>
          <p:nvPr/>
        </p:nvCxnSpPr>
        <p:spPr>
          <a:xfrm>
            <a:off x="2280088" y="4797000"/>
            <a:ext cx="0" cy="576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20050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4C08D06-C78E-0746-BA4F-6700F8E287D2}"/>
              </a:ext>
            </a:extLst>
          </p:cNvPr>
          <p:cNvSpPr/>
          <p:nvPr/>
        </p:nvSpPr>
        <p:spPr>
          <a:xfrm>
            <a:off x="263352" y="3886890"/>
            <a:ext cx="208823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 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746CEA-85AA-E749-8FC9-D3D9EB6C64C4}"/>
              </a:ext>
            </a:extLst>
          </p:cNvPr>
          <p:cNvSpPr/>
          <p:nvPr/>
        </p:nvSpPr>
        <p:spPr>
          <a:xfrm>
            <a:off x="5495992" y="2999601"/>
            <a:ext cx="3437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North America </a:t>
            </a:r>
          </a:p>
          <a:p>
            <a:r>
              <a:rPr lang="en-US" dirty="0">
                <a:solidFill>
                  <a:schemeClr val="bg1"/>
                </a:solidFill>
              </a:rPr>
              <a:t>Rafael M Richards</a:t>
            </a:r>
          </a:p>
          <a:p>
            <a:r>
              <a:rPr lang="en-US" dirty="0">
                <a:solidFill>
                  <a:schemeClr val="bg1"/>
                </a:solidFill>
              </a:rPr>
              <a:t>+1 202 469 15 27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err="1">
                <a:solidFill>
                  <a:schemeClr val="bg1"/>
                </a:solidFill>
              </a:rPr>
              <a:t>rmrich5</a:t>
            </a:r>
            <a:r>
              <a:rPr lang="en-US" dirty="0">
                <a:solidFill>
                  <a:schemeClr val="bg1"/>
                </a:solidFill>
              </a:rPr>
              <a:t> (at) </a:t>
            </a:r>
            <a:r>
              <a:rPr lang="en-US" dirty="0" err="1">
                <a:solidFill>
                  <a:schemeClr val="bg1"/>
                </a:solidFill>
              </a:rPr>
              <a:t>gmail</a:t>
            </a:r>
            <a:r>
              <a:rPr lang="en-US" dirty="0">
                <a:solidFill>
                  <a:schemeClr val="bg1"/>
                </a:solidFill>
              </a:rPr>
              <a:t> .com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E6ADCE-C845-7842-B819-D9EFAB2B56F7}"/>
              </a:ext>
            </a:extLst>
          </p:cNvPr>
          <p:cNvSpPr/>
          <p:nvPr/>
        </p:nvSpPr>
        <p:spPr>
          <a:xfrm>
            <a:off x="2184024" y="2991749"/>
            <a:ext cx="3119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Europe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Georg </a:t>
            </a:r>
            <a:r>
              <a:rPr lang="en-US" dirty="0" err="1">
                <a:solidFill>
                  <a:schemeClr val="bg1"/>
                </a:solidFill>
              </a:rPr>
              <a:t>zur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Bonsen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+41 56 221 82 00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zur-bonsen (at) </a:t>
            </a:r>
            <a:r>
              <a:rPr lang="en-US" dirty="0" err="1">
                <a:solidFill>
                  <a:schemeClr val="bg1"/>
                </a:solidFill>
              </a:rPr>
              <a:t>bluewin</a:t>
            </a:r>
            <a:r>
              <a:rPr lang="en-US" dirty="0">
                <a:solidFill>
                  <a:schemeClr val="bg1"/>
                </a:solidFill>
              </a:rPr>
              <a:t> .</a:t>
            </a:r>
            <a:r>
              <a:rPr lang="en-US" dirty="0" err="1">
                <a:solidFill>
                  <a:schemeClr val="bg1"/>
                </a:solidFill>
              </a:rPr>
              <a:t>ch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C77B55-3FBE-4740-9E77-EA71B1BC4008}"/>
              </a:ext>
            </a:extLst>
          </p:cNvPr>
          <p:cNvSpPr/>
          <p:nvPr/>
        </p:nvSpPr>
        <p:spPr>
          <a:xfrm>
            <a:off x="454014" y="3247184"/>
            <a:ext cx="10438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Contact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6C5F4F-2D4A-5B40-A35A-FC787D411D87}"/>
              </a:ext>
            </a:extLst>
          </p:cNvPr>
          <p:cNvSpPr/>
          <p:nvPr/>
        </p:nvSpPr>
        <p:spPr>
          <a:xfrm>
            <a:off x="2210727" y="2095774"/>
            <a:ext cx="22379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chemeClr val="bg1"/>
                </a:solidFill>
              </a:rPr>
              <a:t>www.b4p.app </a:t>
            </a:r>
            <a:endParaRPr lang="en-US" sz="2400" b="1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27895B-C231-E747-9F11-FA9F087CCA68}"/>
              </a:ext>
            </a:extLst>
          </p:cNvPr>
          <p:cNvSpPr/>
          <p:nvPr/>
        </p:nvSpPr>
        <p:spPr>
          <a:xfrm>
            <a:off x="451614" y="2121159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Information</a:t>
            </a:r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18352C72-6D34-D946-ADA2-0AC86CA3B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5699C293-A335-4C1F-8BA0-48C25968C7E2}"/>
              </a:ext>
            </a:extLst>
          </p:cNvPr>
          <p:cNvSpPr/>
          <p:nvPr/>
        </p:nvSpPr>
        <p:spPr>
          <a:xfrm>
            <a:off x="9120000" y="6525000"/>
            <a:ext cx="25362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Presentation: Updated 2021-05-30</a:t>
            </a:r>
          </a:p>
        </p:txBody>
      </p:sp>
    </p:spTree>
    <p:extLst>
      <p:ext uri="{BB962C8B-B14F-4D97-AF65-F5344CB8AC3E}">
        <p14:creationId xmlns:p14="http://schemas.microsoft.com/office/powerpoint/2010/main" val="18669573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Supported Data Formats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DF6D35A4-37D9-4E7D-ABF0-FDE4C0A20486}"/>
              </a:ext>
            </a:extLst>
          </p:cNvPr>
          <p:cNvSpPr/>
          <p:nvPr/>
        </p:nvSpPr>
        <p:spPr>
          <a:xfrm>
            <a:off x="479376" y="1412776"/>
            <a:ext cx="5256000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XSLM</a:t>
            </a:r>
            <a:r>
              <a:rPr lang="en-US" sz="1200" dirty="0">
                <a:solidFill>
                  <a:schemeClr val="tx1"/>
                </a:solidFill>
              </a:rPr>
              <a:t>, open formats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and tab separated files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Database Exports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MHTML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rgbClr val="003399"/>
                </a:solidFill>
              </a:rPr>
              <a:t>XML</a:t>
            </a:r>
            <a:r>
              <a:rPr lang="en-US" sz="1200" dirty="0">
                <a:solidFill>
                  <a:schemeClr val="tx1"/>
                </a:solidFill>
              </a:rPr>
              <a:t> formats (depending what the database is producing).  Examples: Salesforce, Oracle, SAP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</a:t>
            </a:r>
            <a:r>
              <a:rPr lang="en-US" sz="1200" dirty="0">
                <a:solidFill>
                  <a:schemeClr val="tx1"/>
                </a:solidFill>
              </a:rPr>
              <a:t> files (JavaScript Object Notation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/ tab / semicolon / ...symbol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Other Inputs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Files with fixed columns on every row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Any other form of structured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</a:t>
            </a:r>
            <a:r>
              <a:rPr lang="en-US" sz="1200" dirty="0">
                <a:solidFill>
                  <a:schemeClr val="tx1"/>
                </a:solidFill>
              </a:rPr>
              <a:t> 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decompression)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Character Sets (both input and output)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UNICODE UTF-8 and UTF-16; Basic and extended multilingual planes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Legacy formats (like ASCII / Windows West Europe)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8413639D-5E0E-4987-8808-7416CDA1EDD9}"/>
              </a:ext>
            </a:extLst>
          </p:cNvPr>
          <p:cNvSpPr/>
          <p:nvPr/>
        </p:nvSpPr>
        <p:spPr>
          <a:xfrm>
            <a:off x="479472" y="980728"/>
            <a:ext cx="5255416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Inputs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D4D9804F-83A6-4EBB-8B19-7B057CF4E194}"/>
              </a:ext>
            </a:extLst>
          </p:cNvPr>
          <p:cNvSpPr/>
          <p:nvPr/>
        </p:nvSpPr>
        <p:spPr>
          <a:xfrm>
            <a:off x="6455496" y="980728"/>
            <a:ext cx="5256000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Outputs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CF1D1202-4B33-4A2A-870D-E637D5F933D3}"/>
              </a:ext>
            </a:extLst>
          </p:cNvPr>
          <p:cNvSpPr/>
          <p:nvPr/>
        </p:nvSpPr>
        <p:spPr>
          <a:xfrm>
            <a:off x="6455416" y="1412776"/>
            <a:ext cx="5256584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Output for Excel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Formatted Output for Excel (with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  </a:t>
            </a:r>
            <a:r>
              <a:rPr lang="en-US" sz="1200" dirty="0">
                <a:solidFill>
                  <a:schemeClr val="tx1"/>
                </a:solidFill>
              </a:rPr>
              <a:t>(Excel 2007 onwards, in use today)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 err="1">
                <a:solidFill>
                  <a:srgbClr val="003399"/>
                </a:solidFill>
              </a:rPr>
              <a:t>XLS</a:t>
            </a:r>
            <a:r>
              <a:rPr lang="en-US" sz="1200" b="1" dirty="0">
                <a:solidFill>
                  <a:srgbClr val="003399"/>
                </a:solidFill>
              </a:rPr>
              <a:t>    </a:t>
            </a:r>
            <a:r>
              <a:rPr lang="en-US" sz="1200" dirty="0">
                <a:solidFill>
                  <a:schemeClr val="tx1"/>
                </a:solidFill>
              </a:rPr>
              <a:t>(Excel 2003 XML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and formatted output for Browsers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 </a:t>
            </a:r>
            <a:r>
              <a:rPr lang="en-US" sz="1200" dirty="0">
                <a:solidFill>
                  <a:schemeClr val="tx1"/>
                </a:solidFill>
              </a:rPr>
              <a:t>(incl.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XML </a:t>
            </a:r>
            <a:r>
              <a:rPr lang="en-US" sz="1200" dirty="0">
                <a:solidFill>
                  <a:schemeClr val="tx1"/>
                </a:solidFill>
              </a:rPr>
              <a:t>(planned)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Output for other databases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/ tab / semicolon / ... 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 </a:t>
            </a:r>
            <a:r>
              <a:rPr lang="en-US" sz="1200" dirty="0">
                <a:solidFill>
                  <a:schemeClr val="tx1"/>
                </a:solidFill>
              </a:rPr>
              <a:t>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Plain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 </a:t>
            </a:r>
            <a:r>
              <a:rPr lang="en-US" sz="1200" dirty="0">
                <a:solidFill>
                  <a:schemeClr val="tx1"/>
                </a:solidFill>
              </a:rPr>
              <a:t>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compression)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69297E29-90AA-4C06-842F-F65F8FA83DFB}"/>
              </a:ext>
            </a:extLst>
          </p:cNvPr>
          <p:cNvSpPr/>
          <p:nvPr/>
        </p:nvSpPr>
        <p:spPr>
          <a:xfrm>
            <a:off x="2280000" y="5877272"/>
            <a:ext cx="7344624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Additional data formats can be supported easily through B4P library extensions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549D4DA1-7D36-4F0F-92C4-5D5EA86EBA4B}"/>
              </a:ext>
            </a:extLst>
          </p:cNvPr>
          <p:cNvGrpSpPr/>
          <p:nvPr/>
        </p:nvGrpSpPr>
        <p:grpSpPr>
          <a:xfrm>
            <a:off x="5088000" y="1557000"/>
            <a:ext cx="431646" cy="432080"/>
            <a:chOff x="3359994" y="3069000"/>
            <a:chExt cx="287710" cy="288000"/>
          </a:xfrm>
        </p:grpSpPr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DC95FB8D-1FBF-4694-9671-F19FC52C1D7B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D620689D-B103-48E8-A066-F2AAA0D828EC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85833733-5EED-4968-BCC4-71CB8FB934C7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317997A1-6CE7-43F0-8B10-C233B8BA31F1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F6A7222B-E2FC-49EA-A762-213E13BB6FD9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7B30FFA0-CC35-4B3E-AFCC-85B135B65413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>
              <a:extLst>
                <a:ext uri="{FF2B5EF4-FFF2-40B4-BE49-F238E27FC236}">
                  <a16:creationId xmlns:a16="http://schemas.microsoft.com/office/drawing/2014/main" id="{F18CABB0-61A3-4493-AA18-F0BAC2D7A38F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>
              <a:extLst>
                <a:ext uri="{FF2B5EF4-FFF2-40B4-BE49-F238E27FC236}">
                  <a16:creationId xmlns:a16="http://schemas.microsoft.com/office/drawing/2014/main" id="{449A02E4-EC99-4051-9930-24141CCAE2E3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>
              <a:extLst>
                <a:ext uri="{FF2B5EF4-FFF2-40B4-BE49-F238E27FC236}">
                  <a16:creationId xmlns:a16="http://schemas.microsoft.com/office/drawing/2014/main" id="{54FDDBD3-F72B-481B-A668-3EEE2A154805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457E3703-4938-4E8F-99F4-6DD98190526A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C89FDD19-F37D-449D-9420-C828F51B4530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rapezoid 23">
              <a:extLst>
                <a:ext uri="{FF2B5EF4-FFF2-40B4-BE49-F238E27FC236}">
                  <a16:creationId xmlns:a16="http://schemas.microsoft.com/office/drawing/2014/main" id="{41337EF3-1C8C-4CA1-8360-915AB85EC2BC}"/>
                </a:ext>
              </a:extLst>
            </p:cNvPr>
            <p:cNvSpPr/>
            <p:nvPr/>
          </p:nvSpPr>
          <p:spPr>
            <a:xfrm rot="16200000" flipH="1">
              <a:off x="3305994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 dirty="0">
                  <a:solidFill>
                    <a:srgbClr val="A6A6A6"/>
                  </a:solidFill>
                </a:rPr>
                <a:t>X</a:t>
              </a:r>
              <a:endParaRPr lang="en-US" sz="2400" b="1" dirty="0">
                <a:solidFill>
                  <a:srgbClr val="A6A6A6"/>
                </a:solidFill>
              </a:endParaRP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928F5A7-75EA-4348-8E3C-4113851C25E9}"/>
              </a:ext>
            </a:extLst>
          </p:cNvPr>
          <p:cNvGrpSpPr/>
          <p:nvPr/>
        </p:nvGrpSpPr>
        <p:grpSpPr>
          <a:xfrm>
            <a:off x="11136000" y="1557000"/>
            <a:ext cx="431636" cy="432080"/>
            <a:chOff x="3360000" y="3069000"/>
            <a:chExt cx="287704" cy="288000"/>
          </a:xfrm>
        </p:grpSpPr>
        <p:sp>
          <p:nvSpPr>
            <p:cNvPr id="26" name="Rechteck: abgerundete Ecken 25">
              <a:extLst>
                <a:ext uri="{FF2B5EF4-FFF2-40B4-BE49-F238E27FC236}">
                  <a16:creationId xmlns:a16="http://schemas.microsoft.com/office/drawing/2014/main" id="{326E271E-829D-4BD0-9252-0810A9336E13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DFD8E9E3-5300-46EC-8E5A-893DD377C002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r Verbinder 27">
              <a:extLst>
                <a:ext uri="{FF2B5EF4-FFF2-40B4-BE49-F238E27FC236}">
                  <a16:creationId xmlns:a16="http://schemas.microsoft.com/office/drawing/2014/main" id="{5FE41671-1AFA-4935-B923-FB49B2C842D4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294A11DA-9705-4E4C-AB56-D0B6CCD829DB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CAF54D6-C1A8-42EC-98BF-0BCBA6A5F4C0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A5F85F87-08B9-4FEA-A1BA-C26F6D6F70E0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BF13ADEA-70CC-4E2D-B600-2381F8BD2BED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BEB0124F-63DE-4DC4-A451-E82655681DC6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355C9AE6-0B67-4436-98D5-266BB9AE36DC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r Verbinder 34">
              <a:extLst>
                <a:ext uri="{FF2B5EF4-FFF2-40B4-BE49-F238E27FC236}">
                  <a16:creationId xmlns:a16="http://schemas.microsoft.com/office/drawing/2014/main" id="{F9C5278D-607F-41EB-9098-EFD5D19A97F4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5F81901B-186E-47F6-A521-23201289597C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rapezoid 36">
              <a:extLst>
                <a:ext uri="{FF2B5EF4-FFF2-40B4-BE49-F238E27FC236}">
                  <a16:creationId xmlns:a16="http://schemas.microsoft.com/office/drawing/2014/main" id="{B9C19626-48CE-4907-AC25-E2F22CDE7F70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>
                  <a:solidFill>
                    <a:srgbClr val="A6A6A6"/>
                  </a:solidFill>
                </a:rPr>
                <a:t>X</a:t>
              </a:r>
              <a:endParaRPr lang="en-US" sz="2400" b="1">
                <a:solidFill>
                  <a:srgbClr val="A6A6A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46223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documentation generation for website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endParaRPr lang="de-CH" dirty="0"/>
          </a:p>
        </p:txBody>
      </p:sp>
      <p:sp>
        <p:nvSpPr>
          <p:cNvPr id="218" name="Rechteck 217">
            <a:extLst>
              <a:ext uri="{FF2B5EF4-FFF2-40B4-BE49-F238E27FC236}">
                <a16:creationId xmlns:a16="http://schemas.microsoft.com/office/drawing/2014/main" id="{837F43D9-7491-47B8-B255-25C9435D4191}"/>
              </a:ext>
            </a:extLst>
          </p:cNvPr>
          <p:cNvSpPr/>
          <p:nvPr/>
        </p:nvSpPr>
        <p:spPr>
          <a:xfrm>
            <a:off x="48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Inputs:  Source Text (inside C program)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9" name="Textfeld 218">
            <a:extLst>
              <a:ext uri="{FF2B5EF4-FFF2-40B4-BE49-F238E27FC236}">
                <a16:creationId xmlns:a16="http://schemas.microsoft.com/office/drawing/2014/main" id="{69628487-431C-4597-9921-1DF7CE8B36D3}"/>
              </a:ext>
            </a:extLst>
          </p:cNvPr>
          <p:cNvSpPr txBox="1"/>
          <p:nvPr/>
        </p:nvSpPr>
        <p:spPr>
          <a:xfrm>
            <a:off x="480000" y="1269000"/>
            <a:ext cx="4968000" cy="525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sqrt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 ___________________________________________________________________________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B4PDOCU.START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8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sqrt - Square Root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 Names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"sqrt",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Keywords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Documentation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"Function Description",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Calculates the square root of a value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 as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	"function",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 count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Restrictions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"Indirect parameter passing is disabled",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"Value",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Direction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"input",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"Value to use for logarithmic calculation"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 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value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"Result",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"Calculated square root value"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Exceptions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"Negative 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sqrt( 4 )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sqrt( 2 )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"automatic",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also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"Power Functions"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B4PDOCU.STOP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function__sqrt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(int bias,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Token_List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p,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Token_Entry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ret_val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return;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221" name="Grafik 220">
            <a:extLst>
              <a:ext uri="{FF2B5EF4-FFF2-40B4-BE49-F238E27FC236}">
                <a16:creationId xmlns:a16="http://schemas.microsoft.com/office/drawing/2014/main" id="{445F002F-E3F6-49B0-AFBF-92E167A90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000" y="1269000"/>
            <a:ext cx="6541406" cy="5256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22" name="Rechteck 221">
            <a:extLst>
              <a:ext uri="{FF2B5EF4-FFF2-40B4-BE49-F238E27FC236}">
                <a16:creationId xmlns:a16="http://schemas.microsoft.com/office/drawing/2014/main" id="{D5622ED5-352B-4B61-B528-B43397FC3997}"/>
              </a:ext>
            </a:extLst>
          </p:cNvPr>
          <p:cNvSpPr/>
          <p:nvPr/>
        </p:nvSpPr>
        <p:spPr>
          <a:xfrm>
            <a:off x="552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Output: Web contents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24" name="Rechteck 223">
            <a:extLst>
              <a:ext uri="{FF2B5EF4-FFF2-40B4-BE49-F238E27FC236}">
                <a16:creationId xmlns:a16="http://schemas.microsoft.com/office/drawing/2014/main" id="{1C4A533F-971C-44CD-8A78-4E7DF0B6556B}"/>
              </a:ext>
            </a:extLst>
          </p:cNvPr>
          <p:cNvSpPr/>
          <p:nvPr/>
        </p:nvSpPr>
        <p:spPr>
          <a:xfrm>
            <a:off x="9696000" y="170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Consistent structure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5" name="Rechteck 224">
            <a:extLst>
              <a:ext uri="{FF2B5EF4-FFF2-40B4-BE49-F238E27FC236}">
                <a16:creationId xmlns:a16="http://schemas.microsoft.com/office/drawing/2014/main" id="{1A93748E-CD5F-4691-9125-F5EF9C074BAE}"/>
              </a:ext>
            </a:extLst>
          </p:cNvPr>
          <p:cNvSpPr/>
          <p:nvPr/>
        </p:nvSpPr>
        <p:spPr>
          <a:xfrm>
            <a:off x="9696000" y="2493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Clean tables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6" name="Rechteck 225">
            <a:extLst>
              <a:ext uri="{FF2B5EF4-FFF2-40B4-BE49-F238E27FC236}">
                <a16:creationId xmlns:a16="http://schemas.microsoft.com/office/drawing/2014/main" id="{D47FBD9D-0F96-4591-9445-CC430F2095E8}"/>
              </a:ext>
            </a:extLst>
          </p:cNvPr>
          <p:cNvSpPr/>
          <p:nvPr/>
        </p:nvSpPr>
        <p:spPr>
          <a:xfrm>
            <a:off x="9696000" y="5300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Program examples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executed automatically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7" name="Rechteck 226">
            <a:extLst>
              <a:ext uri="{FF2B5EF4-FFF2-40B4-BE49-F238E27FC236}">
                <a16:creationId xmlns:a16="http://schemas.microsoft.com/office/drawing/2014/main" id="{33C3C735-F040-4DD2-BF78-5DE33224B5BE}"/>
              </a:ext>
            </a:extLst>
          </p:cNvPr>
          <p:cNvSpPr/>
          <p:nvPr/>
        </p:nvSpPr>
        <p:spPr>
          <a:xfrm>
            <a:off x="9696000" y="5949056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Smart cross-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referencing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12" name="Group 23">
            <a:extLst>
              <a:ext uri="{FF2B5EF4-FFF2-40B4-BE49-F238E27FC236}">
                <a16:creationId xmlns:a16="http://schemas.microsoft.com/office/drawing/2014/main" id="{F4720E27-AF75-4805-83D9-00CBF4E655ED}"/>
              </a:ext>
            </a:extLst>
          </p:cNvPr>
          <p:cNvGrpSpPr/>
          <p:nvPr/>
        </p:nvGrpSpPr>
        <p:grpSpPr>
          <a:xfrm>
            <a:off x="4512000" y="4797000"/>
            <a:ext cx="1974449" cy="1202399"/>
            <a:chOff x="4625551" y="2005520"/>
            <a:chExt cx="1974449" cy="1202399"/>
          </a:xfrm>
        </p:grpSpPr>
        <p:grpSp>
          <p:nvGrpSpPr>
            <p:cNvPr id="13" name="Gruppieren 8">
              <a:extLst>
                <a:ext uri="{FF2B5EF4-FFF2-40B4-BE49-F238E27FC236}">
                  <a16:creationId xmlns:a16="http://schemas.microsoft.com/office/drawing/2014/main" id="{DF24425D-6194-4EA5-8B50-CAFCD4C57F7C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20" name="B4P">
                <a:extLst>
                  <a:ext uri="{FF2B5EF4-FFF2-40B4-BE49-F238E27FC236}">
                    <a16:creationId xmlns:a16="http://schemas.microsoft.com/office/drawing/2014/main" id="{FF278F6D-4CE5-479A-A00E-E50801BFF919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21" name="Triangle">
                <a:extLst>
                  <a:ext uri="{FF2B5EF4-FFF2-40B4-BE49-F238E27FC236}">
                    <a16:creationId xmlns:a16="http://schemas.microsoft.com/office/drawing/2014/main" id="{615E69CE-0D94-415E-B475-E2B79BDAF6EA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14" name="Gruppieren 20">
              <a:extLst>
                <a:ext uri="{FF2B5EF4-FFF2-40B4-BE49-F238E27FC236}">
                  <a16:creationId xmlns:a16="http://schemas.microsoft.com/office/drawing/2014/main" id="{29CE99E2-4F7F-4243-8E33-246894A5477C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17" name="Rechteck: abgerundete Ecken 14">
                <a:extLst>
                  <a:ext uri="{FF2B5EF4-FFF2-40B4-BE49-F238E27FC236}">
                    <a16:creationId xmlns:a16="http://schemas.microsoft.com/office/drawing/2014/main" id="{86675CE9-655C-4719-A9B4-D5F9F0D78CE0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B4P">
                <a:extLst>
                  <a:ext uri="{FF2B5EF4-FFF2-40B4-BE49-F238E27FC236}">
                    <a16:creationId xmlns:a16="http://schemas.microsoft.com/office/drawing/2014/main" id="{DCD720AF-31F8-4164-B94F-EDF617E82D3B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19" name="Triangle">
                <a:extLst>
                  <a:ext uri="{FF2B5EF4-FFF2-40B4-BE49-F238E27FC236}">
                    <a16:creationId xmlns:a16="http://schemas.microsoft.com/office/drawing/2014/main" id="{C1DBC407-97A6-4E46-802C-52D4CAB58018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15" name="Right Arrow 26">
              <a:extLst>
                <a:ext uri="{FF2B5EF4-FFF2-40B4-BE49-F238E27FC236}">
                  <a16:creationId xmlns:a16="http://schemas.microsoft.com/office/drawing/2014/main" id="{63B855B5-F095-46D8-BDD4-D5D8E624F067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Right Arrow 27">
              <a:extLst>
                <a:ext uri="{FF2B5EF4-FFF2-40B4-BE49-F238E27FC236}">
                  <a16:creationId xmlns:a16="http://schemas.microsoft.com/office/drawing/2014/main" id="{08C4295F-3B0D-4E4A-A631-0DAC168DD82A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75897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ounded Rectangle 3">
            <a:extLst>
              <a:ext uri="{FF2B5EF4-FFF2-40B4-BE49-F238E27FC236}">
                <a16:creationId xmlns:a16="http://schemas.microsoft.com/office/drawing/2014/main" id="{7A850FC8-06DB-4F03-9B4F-06C080E26142}"/>
              </a:ext>
            </a:extLst>
          </p:cNvPr>
          <p:cNvSpPr/>
          <p:nvPr/>
        </p:nvSpPr>
        <p:spPr>
          <a:xfrm>
            <a:off x="5592000" y="981000"/>
            <a:ext cx="1872000" cy="5832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76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 Generation for </a:t>
            </a:r>
            <a:r>
              <a:rPr lang="en-US" i="1" dirty="0">
                <a:solidFill>
                  <a:srgbClr val="3264C8"/>
                </a:solidFill>
              </a:rPr>
              <a:t>www.b4p.app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using B4P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8CD0FB39-EE15-4125-82C4-7D149AC244C0}"/>
              </a:ext>
            </a:extLst>
          </p:cNvPr>
          <p:cNvSpPr/>
          <p:nvPr/>
        </p:nvSpPr>
        <p:spPr>
          <a:xfrm>
            <a:off x="3071664" y="177300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8" name="Rechteck 117">
            <a:extLst>
              <a:ext uri="{FF2B5EF4-FFF2-40B4-BE49-F238E27FC236}">
                <a16:creationId xmlns:a16="http://schemas.microsoft.com/office/drawing/2014/main" id="{9039E380-C847-47B0-A9A2-E7FD183CD395}"/>
              </a:ext>
            </a:extLst>
          </p:cNvPr>
          <p:cNvSpPr/>
          <p:nvPr/>
        </p:nvSpPr>
        <p:spPr>
          <a:xfrm>
            <a:off x="2999656" y="184500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9" name="Rechteck 118">
            <a:extLst>
              <a:ext uri="{FF2B5EF4-FFF2-40B4-BE49-F238E27FC236}">
                <a16:creationId xmlns:a16="http://schemas.microsoft.com/office/drawing/2014/main" id="{8C8AB521-6C61-4C25-97F1-36EC41AC6669}"/>
              </a:ext>
            </a:extLst>
          </p:cNvPr>
          <p:cNvSpPr/>
          <p:nvPr/>
        </p:nvSpPr>
        <p:spPr>
          <a:xfrm>
            <a:off x="2927648" y="1917016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0" name="Rechteck 119">
            <a:extLst>
              <a:ext uri="{FF2B5EF4-FFF2-40B4-BE49-F238E27FC236}">
                <a16:creationId xmlns:a16="http://schemas.microsoft.com/office/drawing/2014/main" id="{912CCF8E-2945-4CED-8353-2F7A173B8AD9}"/>
              </a:ext>
            </a:extLst>
          </p:cNvPr>
          <p:cNvSpPr/>
          <p:nvPr/>
        </p:nvSpPr>
        <p:spPr>
          <a:xfrm>
            <a:off x="2855640" y="198902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 Source Code</a:t>
            </a:r>
          </a:p>
          <a:p>
            <a:r>
              <a:rPr lang="en-US" sz="1100" dirty="0">
                <a:solidFill>
                  <a:schemeClr val="tx1"/>
                </a:solidFill>
              </a:rPr>
              <a:t>/* 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 */</a:t>
            </a:r>
          </a:p>
        </p:txBody>
      </p:sp>
      <p:sp>
        <p:nvSpPr>
          <p:cNvPr id="121" name="Rechteck 120">
            <a:extLst>
              <a:ext uri="{FF2B5EF4-FFF2-40B4-BE49-F238E27FC236}">
                <a16:creationId xmlns:a16="http://schemas.microsoft.com/office/drawing/2014/main" id="{AB8FAAE0-A384-450B-8F97-F08F817ED203}"/>
              </a:ext>
            </a:extLst>
          </p:cNvPr>
          <p:cNvSpPr/>
          <p:nvPr/>
        </p:nvSpPr>
        <p:spPr>
          <a:xfrm>
            <a:off x="3071664" y="270910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2" name="Rechteck 121">
            <a:extLst>
              <a:ext uri="{FF2B5EF4-FFF2-40B4-BE49-F238E27FC236}">
                <a16:creationId xmlns:a16="http://schemas.microsoft.com/office/drawing/2014/main" id="{7753D836-F33B-43DC-BA0C-CC53DA506E51}"/>
              </a:ext>
            </a:extLst>
          </p:cNvPr>
          <p:cNvSpPr/>
          <p:nvPr/>
        </p:nvSpPr>
        <p:spPr>
          <a:xfrm>
            <a:off x="2999656" y="2781112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4" name="Rechteck 123">
            <a:extLst>
              <a:ext uri="{FF2B5EF4-FFF2-40B4-BE49-F238E27FC236}">
                <a16:creationId xmlns:a16="http://schemas.microsoft.com/office/drawing/2014/main" id="{1812E68D-6B08-4C91-9411-4137F0036155}"/>
              </a:ext>
            </a:extLst>
          </p:cNvPr>
          <p:cNvSpPr/>
          <p:nvPr/>
        </p:nvSpPr>
        <p:spPr>
          <a:xfrm>
            <a:off x="2927648" y="285312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5" name="Rechteck 124">
            <a:extLst>
              <a:ext uri="{FF2B5EF4-FFF2-40B4-BE49-F238E27FC236}">
                <a16:creationId xmlns:a16="http://schemas.microsoft.com/office/drawing/2014/main" id="{C4FE89C3-16C8-40C9-8578-B84EE054C6C7}"/>
              </a:ext>
            </a:extLst>
          </p:cNvPr>
          <p:cNvSpPr/>
          <p:nvPr/>
        </p:nvSpPr>
        <p:spPr>
          <a:xfrm>
            <a:off x="2855640" y="292512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Text Files</a:t>
            </a:r>
          </a:p>
          <a:p>
            <a:r>
              <a:rPr lang="en-US" sz="1100" dirty="0">
                <a:solidFill>
                  <a:schemeClr val="tx1"/>
                </a:solidFill>
              </a:rPr>
              <a:t>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</a:t>
            </a:r>
          </a:p>
        </p:txBody>
      </p:sp>
      <p:sp>
        <p:nvSpPr>
          <p:cNvPr id="126" name="Flussdiagramm: Dokument 125">
            <a:extLst>
              <a:ext uri="{FF2B5EF4-FFF2-40B4-BE49-F238E27FC236}">
                <a16:creationId xmlns:a16="http://schemas.microsoft.com/office/drawing/2014/main" id="{EB7CDA4E-95EC-44C8-A152-0F4199235440}"/>
              </a:ext>
            </a:extLst>
          </p:cNvPr>
          <p:cNvSpPr/>
          <p:nvPr/>
        </p:nvSpPr>
        <p:spPr>
          <a:xfrm>
            <a:off x="2855640" y="1125024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Catalogue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of Books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8" name="Rechteck 127">
            <a:extLst>
              <a:ext uri="{FF2B5EF4-FFF2-40B4-BE49-F238E27FC236}">
                <a16:creationId xmlns:a16="http://schemas.microsoft.com/office/drawing/2014/main" id="{600328EA-5EF8-4C1F-8137-8A0CF34C5ACB}"/>
              </a:ext>
            </a:extLst>
          </p:cNvPr>
          <p:cNvSpPr/>
          <p:nvPr/>
        </p:nvSpPr>
        <p:spPr>
          <a:xfrm>
            <a:off x="5735520" y="1124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</a:t>
            </a: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4E2836C6-7E4F-49C8-8348-8129DE31DFF4}"/>
              </a:ext>
            </a:extLst>
          </p:cNvPr>
          <p:cNvSpPr/>
          <p:nvPr/>
        </p:nvSpPr>
        <p:spPr>
          <a:xfrm>
            <a:off x="7896200" y="1053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Preparation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catalogue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User selects the book to 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8AD8812E-4060-4908-8374-614FBDF53639}"/>
              </a:ext>
            </a:extLst>
          </p:cNvPr>
          <p:cNvSpPr/>
          <p:nvPr/>
        </p:nvSpPr>
        <p:spPr>
          <a:xfrm>
            <a:off x="479376" y="909000"/>
            <a:ext cx="216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Catalog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Short Excel File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all manuals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location of source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for the different manuals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06068B8F-E5A8-4046-BE10-A72129FD4393}"/>
              </a:ext>
            </a:extLst>
          </p:cNvPr>
          <p:cNvCxnSpPr>
            <a:cxnSpLocks/>
          </p:cNvCxnSpPr>
          <p:nvPr/>
        </p:nvCxnSpPr>
        <p:spPr>
          <a:xfrm>
            <a:off x="4439816" y="1341048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Rechteck 139">
            <a:extLst>
              <a:ext uri="{FF2B5EF4-FFF2-40B4-BE49-F238E27FC236}">
                <a16:creationId xmlns:a16="http://schemas.microsoft.com/office/drawing/2014/main" id="{B4E6BF74-8159-4751-A4AC-DA6893CB99EB}"/>
              </a:ext>
            </a:extLst>
          </p:cNvPr>
          <p:cNvSpPr/>
          <p:nvPr/>
        </p:nvSpPr>
        <p:spPr>
          <a:xfrm>
            <a:off x="5735960" y="184500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Collecting all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raw texts</a:t>
            </a:r>
          </a:p>
        </p:txBody>
      </p:sp>
      <p:grpSp>
        <p:nvGrpSpPr>
          <p:cNvPr id="141" name="Gruppieren 140">
            <a:extLst>
              <a:ext uri="{FF2B5EF4-FFF2-40B4-BE49-F238E27FC236}">
                <a16:creationId xmlns:a16="http://schemas.microsoft.com/office/drawing/2014/main" id="{4F2DFF2D-40FB-4DAD-A9DB-622C874BFA98}"/>
              </a:ext>
            </a:extLst>
          </p:cNvPr>
          <p:cNvGrpSpPr/>
          <p:nvPr/>
        </p:nvGrpSpPr>
        <p:grpSpPr>
          <a:xfrm>
            <a:off x="6852084" y="1917016"/>
            <a:ext cx="360040" cy="360040"/>
            <a:chOff x="5627948" y="1484784"/>
            <a:chExt cx="360040" cy="360040"/>
          </a:xfrm>
        </p:grpSpPr>
        <p:sp>
          <p:nvSpPr>
            <p:cNvPr id="142" name="Rechteck 141">
              <a:extLst>
                <a:ext uri="{FF2B5EF4-FFF2-40B4-BE49-F238E27FC236}">
                  <a16:creationId xmlns:a16="http://schemas.microsoft.com/office/drawing/2014/main" id="{D756BF55-0D4D-4D44-AFC2-AF1EE3E574BC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43" name="Gerade Verbindung mit Pfeil 142">
              <a:extLst>
                <a:ext uri="{FF2B5EF4-FFF2-40B4-BE49-F238E27FC236}">
                  <a16:creationId xmlns:a16="http://schemas.microsoft.com/office/drawing/2014/main" id="{7429714E-C3B2-4FD8-8AEC-A0717CC53D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Gerade Verbindung mit Pfeil 143">
              <a:extLst>
                <a:ext uri="{FF2B5EF4-FFF2-40B4-BE49-F238E27FC236}">
                  <a16:creationId xmlns:a16="http://schemas.microsoft.com/office/drawing/2014/main" id="{0824E231-B165-4EC4-BB30-65FA78C5DE34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Gerade Verbindung mit Pfeil 144">
              <a:extLst>
                <a:ext uri="{FF2B5EF4-FFF2-40B4-BE49-F238E27FC236}">
                  <a16:creationId xmlns:a16="http://schemas.microsoft.com/office/drawing/2014/main" id="{F964EE8C-63AD-461D-80BD-31EC9275567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Gerade Verbindung mit Pfeil 145">
              <a:extLst>
                <a:ext uri="{FF2B5EF4-FFF2-40B4-BE49-F238E27FC236}">
                  <a16:creationId xmlns:a16="http://schemas.microsoft.com/office/drawing/2014/main" id="{0E669310-E39D-4B5E-9C3B-F691EBBF16B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8" name="Gerade Verbindung mit Pfeil 147">
            <a:extLst>
              <a:ext uri="{FF2B5EF4-FFF2-40B4-BE49-F238E27FC236}">
                <a16:creationId xmlns:a16="http://schemas.microsoft.com/office/drawing/2014/main" id="{9B885AC6-54F5-412E-8FA8-5CFC4EACA835}"/>
              </a:ext>
            </a:extLst>
          </p:cNvPr>
          <p:cNvCxnSpPr>
            <a:cxnSpLocks/>
          </p:cNvCxnSpPr>
          <p:nvPr/>
        </p:nvCxnSpPr>
        <p:spPr>
          <a:xfrm>
            <a:off x="4583832" y="2061032"/>
            <a:ext cx="11521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Rechteck 148">
            <a:extLst>
              <a:ext uri="{FF2B5EF4-FFF2-40B4-BE49-F238E27FC236}">
                <a16:creationId xmlns:a16="http://schemas.microsoft.com/office/drawing/2014/main" id="{83F0C552-D925-4040-97A3-856E269943AA}"/>
              </a:ext>
            </a:extLst>
          </p:cNvPr>
          <p:cNvSpPr/>
          <p:nvPr/>
        </p:nvSpPr>
        <p:spPr>
          <a:xfrm>
            <a:off x="479376" y="1989096"/>
            <a:ext cx="2160000" cy="1656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Raw Inputs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Descriptions of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functions are documented in the C/C++ files in comments, using an enhanced JSON format.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Other contents such as introductory parts are described in additional text files, also using enhanced JSON format</a:t>
            </a:r>
          </a:p>
        </p:txBody>
      </p:sp>
      <p:sp>
        <p:nvSpPr>
          <p:cNvPr id="151" name="Flussdiagramm: Dokument 150">
            <a:extLst>
              <a:ext uri="{FF2B5EF4-FFF2-40B4-BE49-F238E27FC236}">
                <a16:creationId xmlns:a16="http://schemas.microsoft.com/office/drawing/2014/main" id="{727E043A-AB8C-433B-9643-3FBC3DCE3A8D}"/>
              </a:ext>
            </a:extLst>
          </p:cNvPr>
          <p:cNvSpPr/>
          <p:nvPr/>
        </p:nvSpPr>
        <p:spPr>
          <a:xfrm>
            <a:off x="7896200" y="2205048"/>
            <a:ext cx="1584176" cy="575832"/>
          </a:xfrm>
          <a:prstGeom prst="flowChartDocumen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Master File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JSON</a:t>
            </a:r>
          </a:p>
        </p:txBody>
      </p:sp>
      <p:cxnSp>
        <p:nvCxnSpPr>
          <p:cNvPr id="155" name="Gerade Verbindung mit Pfeil 154">
            <a:extLst>
              <a:ext uri="{FF2B5EF4-FFF2-40B4-BE49-F238E27FC236}">
                <a16:creationId xmlns:a16="http://schemas.microsoft.com/office/drawing/2014/main" id="{2E1140DB-FAF8-4EFE-B610-925EEA4C67A4}"/>
              </a:ext>
            </a:extLst>
          </p:cNvPr>
          <p:cNvCxnSpPr>
            <a:cxnSpLocks/>
          </p:cNvCxnSpPr>
          <p:nvPr/>
        </p:nvCxnSpPr>
        <p:spPr>
          <a:xfrm>
            <a:off x="7320136" y="227705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echteck 157">
            <a:extLst>
              <a:ext uri="{FF2B5EF4-FFF2-40B4-BE49-F238E27FC236}">
                <a16:creationId xmlns:a16="http://schemas.microsoft.com/office/drawing/2014/main" id="{EC1290AF-2C87-4D63-81B1-4BF3A4A01C94}"/>
              </a:ext>
            </a:extLst>
          </p:cNvPr>
          <p:cNvSpPr/>
          <p:nvPr/>
        </p:nvSpPr>
        <p:spPr>
          <a:xfrm>
            <a:off x="5735960" y="25650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Verification</a:t>
            </a:r>
          </a:p>
        </p:txBody>
      </p:sp>
      <p:cxnSp>
        <p:nvCxnSpPr>
          <p:cNvPr id="159" name="Gerade Verbindung mit Pfeil 158">
            <a:extLst>
              <a:ext uri="{FF2B5EF4-FFF2-40B4-BE49-F238E27FC236}">
                <a16:creationId xmlns:a16="http://schemas.microsoft.com/office/drawing/2014/main" id="{056DBCFF-F5D0-4644-9E58-AAD4B5EE478D}"/>
              </a:ext>
            </a:extLst>
          </p:cNvPr>
          <p:cNvCxnSpPr>
            <a:cxnSpLocks/>
          </p:cNvCxnSpPr>
          <p:nvPr/>
        </p:nvCxnSpPr>
        <p:spPr>
          <a:xfrm>
            <a:off x="6528048" y="234906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Gerade Verbindung mit Pfeil 159">
            <a:extLst>
              <a:ext uri="{FF2B5EF4-FFF2-40B4-BE49-F238E27FC236}">
                <a16:creationId xmlns:a16="http://schemas.microsoft.com/office/drawing/2014/main" id="{2E18FC6F-C4FB-4083-B39F-60EDE70940C2}"/>
              </a:ext>
            </a:extLst>
          </p:cNvPr>
          <p:cNvCxnSpPr>
            <a:cxnSpLocks/>
          </p:cNvCxnSpPr>
          <p:nvPr/>
        </p:nvCxnSpPr>
        <p:spPr>
          <a:xfrm flipH="1">
            <a:off x="7320136" y="263709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Rechteck: gefaltete Ecke 161">
            <a:extLst>
              <a:ext uri="{FF2B5EF4-FFF2-40B4-BE49-F238E27FC236}">
                <a16:creationId xmlns:a16="http://schemas.microsoft.com/office/drawing/2014/main" id="{CC382575-EC8B-49B3-A4C0-1B0081F9F03A}"/>
              </a:ext>
            </a:extLst>
          </p:cNvPr>
          <p:cNvSpPr/>
          <p:nvPr/>
        </p:nvSpPr>
        <p:spPr>
          <a:xfrm>
            <a:off x="6888088" y="2637096"/>
            <a:ext cx="288008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3" name="Rechteck 162">
            <a:extLst>
              <a:ext uri="{FF2B5EF4-FFF2-40B4-BE49-F238E27FC236}">
                <a16:creationId xmlns:a16="http://schemas.microsoft.com/office/drawing/2014/main" id="{01BD474B-A906-464B-801B-96EE58C751FB}"/>
              </a:ext>
            </a:extLst>
          </p:cNvPr>
          <p:cNvSpPr/>
          <p:nvPr/>
        </p:nvSpPr>
        <p:spPr>
          <a:xfrm>
            <a:off x="7896200" y="2781128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Verification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Ensures that contents provided fulfill the structural guidelines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4" name="Rechteck 163">
            <a:extLst>
              <a:ext uri="{FF2B5EF4-FFF2-40B4-BE49-F238E27FC236}">
                <a16:creationId xmlns:a16="http://schemas.microsoft.com/office/drawing/2014/main" id="{D3C5FF6C-C53C-44EC-AA4A-1FC44B4A5E44}"/>
              </a:ext>
            </a:extLst>
          </p:cNvPr>
          <p:cNvSpPr/>
          <p:nvPr/>
        </p:nvSpPr>
        <p:spPr>
          <a:xfrm>
            <a:off x="5735960" y="328512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 all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keywords</a:t>
            </a:r>
          </a:p>
        </p:txBody>
      </p:sp>
      <p:cxnSp>
        <p:nvCxnSpPr>
          <p:cNvPr id="165" name="Gerade Verbindung mit Pfeil 164">
            <a:extLst>
              <a:ext uri="{FF2B5EF4-FFF2-40B4-BE49-F238E27FC236}">
                <a16:creationId xmlns:a16="http://schemas.microsoft.com/office/drawing/2014/main" id="{DB497DB9-F95D-4073-9212-1E4BBAF339EC}"/>
              </a:ext>
            </a:extLst>
          </p:cNvPr>
          <p:cNvCxnSpPr>
            <a:cxnSpLocks/>
          </p:cNvCxnSpPr>
          <p:nvPr/>
        </p:nvCxnSpPr>
        <p:spPr>
          <a:xfrm>
            <a:off x="6528048" y="306914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7" name="Gruppieren 196">
            <a:extLst>
              <a:ext uri="{FF2B5EF4-FFF2-40B4-BE49-F238E27FC236}">
                <a16:creationId xmlns:a16="http://schemas.microsoft.com/office/drawing/2014/main" id="{D35B7F33-A29A-4BEF-B5EF-55FE18634501}"/>
              </a:ext>
            </a:extLst>
          </p:cNvPr>
          <p:cNvGrpSpPr/>
          <p:nvPr/>
        </p:nvGrpSpPr>
        <p:grpSpPr>
          <a:xfrm>
            <a:off x="6744000" y="3429080"/>
            <a:ext cx="432048" cy="288048"/>
            <a:chOff x="6744072" y="3932952"/>
            <a:chExt cx="432048" cy="288048"/>
          </a:xfrm>
        </p:grpSpPr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CB96FA31-A789-450C-9B9C-A4E3B78CADAC}"/>
                </a:ext>
              </a:extLst>
            </p:cNvPr>
            <p:cNvSpPr/>
            <p:nvPr/>
          </p:nvSpPr>
          <p:spPr>
            <a:xfrm>
              <a:off x="6744072" y="3968972"/>
              <a:ext cx="144016" cy="14401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68" name="Gerader Verbinder 167">
              <a:extLst>
                <a:ext uri="{FF2B5EF4-FFF2-40B4-BE49-F238E27FC236}">
                  <a16:creationId xmlns:a16="http://schemas.microsoft.com/office/drawing/2014/main" id="{4BD823C2-8DC4-43FB-B717-A990260857A6}"/>
                </a:ext>
              </a:extLst>
            </p:cNvPr>
            <p:cNvCxnSpPr>
              <a:cxnSpLocks/>
              <a:stCxn id="166" idx="6"/>
            </p:cNvCxnSpPr>
            <p:nvPr/>
          </p:nvCxnSpPr>
          <p:spPr>
            <a:xfrm>
              <a:off x="6888088" y="404098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6" name="Gruppieren 195">
              <a:extLst>
                <a:ext uri="{FF2B5EF4-FFF2-40B4-BE49-F238E27FC236}">
                  <a16:creationId xmlns:a16="http://schemas.microsoft.com/office/drawing/2014/main" id="{A5E7F542-9FCA-4579-B9CB-C5C793EEEA68}"/>
                </a:ext>
              </a:extLst>
            </p:cNvPr>
            <p:cNvGrpSpPr/>
            <p:nvPr/>
          </p:nvGrpSpPr>
          <p:grpSpPr>
            <a:xfrm>
              <a:off x="7032000" y="3932952"/>
              <a:ext cx="144016" cy="108028"/>
              <a:chOff x="7032000" y="3932952"/>
              <a:chExt cx="144016" cy="108028"/>
            </a:xfrm>
          </p:grpSpPr>
          <p:cxnSp>
            <p:nvCxnSpPr>
              <p:cNvPr id="170" name="Gerader Verbinder 169">
                <a:extLst>
                  <a:ext uri="{FF2B5EF4-FFF2-40B4-BE49-F238E27FC236}">
                    <a16:creationId xmlns:a16="http://schemas.microsoft.com/office/drawing/2014/main" id="{485CEA5B-5DBF-4AE1-9B31-5C7B64C5BA9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140012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Gerader Verbinder 171">
                <a:extLst>
                  <a:ext uri="{FF2B5EF4-FFF2-40B4-BE49-F238E27FC236}">
                    <a16:creationId xmlns:a16="http://schemas.microsoft.com/office/drawing/2014/main" id="{D32C01D1-9180-49C6-A5BB-B014082DF12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068004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Gerader Verbinder 172">
                <a:extLst>
                  <a:ext uri="{FF2B5EF4-FFF2-40B4-BE49-F238E27FC236}">
                    <a16:creationId xmlns:a16="http://schemas.microsoft.com/office/drawing/2014/main" id="{24605E89-F34A-47E7-AB98-055295F5E63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32000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Gerader Verbinder 173">
                <a:extLst>
                  <a:ext uri="{FF2B5EF4-FFF2-40B4-BE49-F238E27FC236}">
                    <a16:creationId xmlns:a16="http://schemas.microsoft.com/office/drawing/2014/main" id="{F39AFE2B-F887-4A9E-A210-2E63623AAC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04008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Gerader Verbinder 176">
              <a:extLst>
                <a:ext uri="{FF2B5EF4-FFF2-40B4-BE49-F238E27FC236}">
                  <a16:creationId xmlns:a16="http://schemas.microsoft.com/office/drawing/2014/main" id="{39E79213-F746-4EFF-AA5D-01687DB87EAB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12988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Gerader Verbinder 177">
              <a:extLst>
                <a:ext uri="{FF2B5EF4-FFF2-40B4-BE49-F238E27FC236}">
                  <a16:creationId xmlns:a16="http://schemas.microsoft.com/office/drawing/2014/main" id="{2777A302-82CB-4F5C-A25F-8A7B9B5E6F80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48992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Gerader Verbinder 178">
              <a:extLst>
                <a:ext uri="{FF2B5EF4-FFF2-40B4-BE49-F238E27FC236}">
                  <a16:creationId xmlns:a16="http://schemas.microsoft.com/office/drawing/2014/main" id="{18A35A0E-C1ED-41BE-8A0E-DCE6443CD6D2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84996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Gerader Verbinder 179">
              <a:extLst>
                <a:ext uri="{FF2B5EF4-FFF2-40B4-BE49-F238E27FC236}">
                  <a16:creationId xmlns:a16="http://schemas.microsoft.com/office/drawing/2014/main" id="{DE5E8FE4-5517-459A-A403-EAA0DCFFD44E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22100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2" name="Rechteck 181">
            <a:extLst>
              <a:ext uri="{FF2B5EF4-FFF2-40B4-BE49-F238E27FC236}">
                <a16:creationId xmlns:a16="http://schemas.microsoft.com/office/drawing/2014/main" id="{7C1159A1-A72E-489C-B11D-117A0C24AA61}"/>
              </a:ext>
            </a:extLst>
          </p:cNvPr>
          <p:cNvSpPr/>
          <p:nvPr/>
        </p:nvSpPr>
        <p:spPr>
          <a:xfrm>
            <a:off x="7896200" y="328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Collect all Keywords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Structured handling of all keywords and function names allowing convenient cross referencing and index pages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83" name="Gerade Verbindung mit Pfeil 182">
            <a:extLst>
              <a:ext uri="{FF2B5EF4-FFF2-40B4-BE49-F238E27FC236}">
                <a16:creationId xmlns:a16="http://schemas.microsoft.com/office/drawing/2014/main" id="{72A95618-D42B-42C2-A87B-3445324D2B3D}"/>
              </a:ext>
            </a:extLst>
          </p:cNvPr>
          <p:cNvCxnSpPr>
            <a:cxnSpLocks/>
          </p:cNvCxnSpPr>
          <p:nvPr/>
        </p:nvCxnSpPr>
        <p:spPr>
          <a:xfrm>
            <a:off x="5088000" y="2205128"/>
            <a:ext cx="64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Gerade Verbindung mit Pfeil 184">
            <a:extLst>
              <a:ext uri="{FF2B5EF4-FFF2-40B4-BE49-F238E27FC236}">
                <a16:creationId xmlns:a16="http://schemas.microsoft.com/office/drawing/2014/main" id="{8697814C-7736-4913-8E3C-27E93CDADCD6}"/>
              </a:ext>
            </a:extLst>
          </p:cNvPr>
          <p:cNvCxnSpPr>
            <a:cxnSpLocks/>
          </p:cNvCxnSpPr>
          <p:nvPr/>
        </p:nvCxnSpPr>
        <p:spPr>
          <a:xfrm>
            <a:off x="4584000" y="299712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Gerade Verbindung mit Pfeil 186">
            <a:extLst>
              <a:ext uri="{FF2B5EF4-FFF2-40B4-BE49-F238E27FC236}">
                <a16:creationId xmlns:a16="http://schemas.microsoft.com/office/drawing/2014/main" id="{F1F632CF-C608-4C15-B23F-0388749D7949}"/>
              </a:ext>
            </a:extLst>
          </p:cNvPr>
          <p:cNvCxnSpPr>
            <a:cxnSpLocks/>
          </p:cNvCxnSpPr>
          <p:nvPr/>
        </p:nvCxnSpPr>
        <p:spPr>
          <a:xfrm flipV="1">
            <a:off x="5088000" y="2205128"/>
            <a:ext cx="0" cy="79200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Flussdiagramm: Dokument 191">
            <a:extLst>
              <a:ext uri="{FF2B5EF4-FFF2-40B4-BE49-F238E27FC236}">
                <a16:creationId xmlns:a16="http://schemas.microsoft.com/office/drawing/2014/main" id="{A6AEEFC5-5289-4ABE-87FB-86C92DD598D3}"/>
              </a:ext>
            </a:extLst>
          </p:cNvPr>
          <p:cNvSpPr/>
          <p:nvPr/>
        </p:nvSpPr>
        <p:spPr>
          <a:xfrm>
            <a:off x="2856000" y="400500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Revolving</a:t>
            </a:r>
          </a:p>
          <a:p>
            <a:r>
              <a:rPr lang="en-US" sz="1200" b="1" dirty="0" err="1">
                <a:solidFill>
                  <a:schemeClr val="tx1"/>
                </a:solidFill>
              </a:rPr>
              <a:t>ToC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" name="Rechteck 193">
            <a:extLst>
              <a:ext uri="{FF2B5EF4-FFF2-40B4-BE49-F238E27FC236}">
                <a16:creationId xmlns:a16="http://schemas.microsoft.com/office/drawing/2014/main" id="{B44FB9F6-B756-4A1A-BAE1-F55B03023040}"/>
              </a:ext>
            </a:extLst>
          </p:cNvPr>
          <p:cNvSpPr/>
          <p:nvPr/>
        </p:nvSpPr>
        <p:spPr>
          <a:xfrm>
            <a:off x="480000" y="3716888"/>
            <a:ext cx="2160000" cy="1224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Revolving Table of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puts all individual raw document sections into a given order and hierarchy level in the document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Both user     and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program update this table mutually</a:t>
            </a:r>
          </a:p>
        </p:txBody>
      </p:sp>
      <p:sp>
        <p:nvSpPr>
          <p:cNvPr id="198" name="Rechteck 197">
            <a:extLst>
              <a:ext uri="{FF2B5EF4-FFF2-40B4-BE49-F238E27FC236}">
                <a16:creationId xmlns:a16="http://schemas.microsoft.com/office/drawing/2014/main" id="{F1254DD4-DDD5-4AED-A71E-9DCFED4D0505}"/>
              </a:ext>
            </a:extLst>
          </p:cNvPr>
          <p:cNvSpPr/>
          <p:nvPr/>
        </p:nvSpPr>
        <p:spPr>
          <a:xfrm>
            <a:off x="5736000" y="4005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Load &amp; process</a:t>
            </a:r>
          </a:p>
          <a:p>
            <a:r>
              <a:rPr lang="en-US" sz="1100" b="1">
                <a:solidFill>
                  <a:schemeClr val="bg1">
                    <a:lumMod val="95000"/>
                  </a:schemeClr>
                </a:solidFill>
              </a:rPr>
              <a:t>Revolving ToC</a:t>
            </a:r>
            <a:endParaRPr lang="en-US" sz="11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1" name="Rechteck 200">
            <a:extLst>
              <a:ext uri="{FF2B5EF4-FFF2-40B4-BE49-F238E27FC236}">
                <a16:creationId xmlns:a16="http://schemas.microsoft.com/office/drawing/2014/main" id="{4D208EAF-80AA-4715-8B92-0DAE1F181427}"/>
              </a:ext>
            </a:extLst>
          </p:cNvPr>
          <p:cNvSpPr/>
          <p:nvPr/>
        </p:nvSpPr>
        <p:spPr>
          <a:xfrm>
            <a:off x="7896000" y="400524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Process Revolving </a:t>
            </a:r>
            <a:r>
              <a:rPr lang="en-US" sz="1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ToC</a:t>
            </a:r>
            <a:endParaRPr lang="en-US" sz="1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titles of new contents into placeholders or at the bottom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further info (links, keywords)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 chapter/section renumbering</a:t>
            </a:r>
          </a:p>
        </p:txBody>
      </p:sp>
      <p:cxnSp>
        <p:nvCxnSpPr>
          <p:cNvPr id="202" name="Gerade Verbindung mit Pfeil 201">
            <a:extLst>
              <a:ext uri="{FF2B5EF4-FFF2-40B4-BE49-F238E27FC236}">
                <a16:creationId xmlns:a16="http://schemas.microsoft.com/office/drawing/2014/main" id="{E0F8285A-B482-4458-8E86-873517CE43A7}"/>
              </a:ext>
            </a:extLst>
          </p:cNvPr>
          <p:cNvCxnSpPr>
            <a:cxnSpLocks/>
          </p:cNvCxnSpPr>
          <p:nvPr/>
        </p:nvCxnSpPr>
        <p:spPr>
          <a:xfrm>
            <a:off x="4440000" y="4293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Gerade Verbindung mit Pfeil 202">
            <a:extLst>
              <a:ext uri="{FF2B5EF4-FFF2-40B4-BE49-F238E27FC236}">
                <a16:creationId xmlns:a16="http://schemas.microsoft.com/office/drawing/2014/main" id="{F0ED45CE-68D8-449F-ABC1-E4B20ED7DFCC}"/>
              </a:ext>
            </a:extLst>
          </p:cNvPr>
          <p:cNvCxnSpPr>
            <a:cxnSpLocks/>
          </p:cNvCxnSpPr>
          <p:nvPr/>
        </p:nvCxnSpPr>
        <p:spPr>
          <a:xfrm flipH="1">
            <a:off x="4440000" y="4149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eck 203">
            <a:extLst>
              <a:ext uri="{FF2B5EF4-FFF2-40B4-BE49-F238E27FC236}">
                <a16:creationId xmlns:a16="http://schemas.microsoft.com/office/drawing/2014/main" id="{CDD4AF36-9050-4310-9DB3-D931DFA3BD1F}"/>
              </a:ext>
            </a:extLst>
          </p:cNvPr>
          <p:cNvSpPr/>
          <p:nvPr/>
        </p:nvSpPr>
        <p:spPr>
          <a:xfrm>
            <a:off x="5736000" y="472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Navigator Bar</a:t>
            </a:r>
          </a:p>
        </p:txBody>
      </p:sp>
      <p:cxnSp>
        <p:nvCxnSpPr>
          <p:cNvPr id="205" name="Gerade Verbindung mit Pfeil 204">
            <a:extLst>
              <a:ext uri="{FF2B5EF4-FFF2-40B4-BE49-F238E27FC236}">
                <a16:creationId xmlns:a16="http://schemas.microsoft.com/office/drawing/2014/main" id="{A3CE739D-DDCF-43FD-A2AC-3C7E7A25CDD7}"/>
              </a:ext>
            </a:extLst>
          </p:cNvPr>
          <p:cNvCxnSpPr>
            <a:cxnSpLocks/>
          </p:cNvCxnSpPr>
          <p:nvPr/>
        </p:nvCxnSpPr>
        <p:spPr>
          <a:xfrm>
            <a:off x="6528000" y="450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Rechteck 205">
            <a:extLst>
              <a:ext uri="{FF2B5EF4-FFF2-40B4-BE49-F238E27FC236}">
                <a16:creationId xmlns:a16="http://schemas.microsoft.com/office/drawing/2014/main" id="{55B8F3C1-DE45-4984-9CAE-821AD33CB1E1}"/>
              </a:ext>
            </a:extLst>
          </p:cNvPr>
          <p:cNvSpPr/>
          <p:nvPr/>
        </p:nvSpPr>
        <p:spPr>
          <a:xfrm>
            <a:off x="7896000" y="4869000"/>
            <a:ext cx="3887800" cy="432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Navigation Bar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Left-hand menu to select section to see</a:t>
            </a:r>
          </a:p>
        </p:txBody>
      </p:sp>
      <p:sp>
        <p:nvSpPr>
          <p:cNvPr id="207" name="Rechteck 206">
            <a:extLst>
              <a:ext uri="{FF2B5EF4-FFF2-40B4-BE49-F238E27FC236}">
                <a16:creationId xmlns:a16="http://schemas.microsoft.com/office/drawing/2014/main" id="{7D0D9928-DDB8-40AD-92D9-1E5A704DF774}"/>
              </a:ext>
            </a:extLst>
          </p:cNvPr>
          <p:cNvSpPr/>
          <p:nvPr/>
        </p:nvSpPr>
        <p:spPr>
          <a:xfrm>
            <a:off x="5736000" y="544470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Generate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</a:t>
            </a:r>
          </a:p>
        </p:txBody>
      </p:sp>
      <p:cxnSp>
        <p:nvCxnSpPr>
          <p:cNvPr id="208" name="Gerade Verbindung mit Pfeil 207">
            <a:extLst>
              <a:ext uri="{FF2B5EF4-FFF2-40B4-BE49-F238E27FC236}">
                <a16:creationId xmlns:a16="http://schemas.microsoft.com/office/drawing/2014/main" id="{2D79BC2D-94BF-42DA-AE84-A1310BEAB68B}"/>
              </a:ext>
            </a:extLst>
          </p:cNvPr>
          <p:cNvCxnSpPr>
            <a:cxnSpLocks/>
          </p:cNvCxnSpPr>
          <p:nvPr/>
        </p:nvCxnSpPr>
        <p:spPr>
          <a:xfrm>
            <a:off x="6528000" y="522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Rechteck 208">
            <a:extLst>
              <a:ext uri="{FF2B5EF4-FFF2-40B4-BE49-F238E27FC236}">
                <a16:creationId xmlns:a16="http://schemas.microsoft.com/office/drawing/2014/main" id="{300BE6B6-D486-4CC2-88B0-5CCDA614A7EF}"/>
              </a:ext>
            </a:extLst>
          </p:cNvPr>
          <p:cNvSpPr/>
          <p:nvPr/>
        </p:nvSpPr>
        <p:spPr>
          <a:xfrm>
            <a:off x="7896000" y="530076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Formatted text and tables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Pictures included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b="1" dirty="0">
                <a:solidFill>
                  <a:srgbClr val="3264C8"/>
                </a:solidFill>
              </a:rPr>
              <a:t>Execute all </a:t>
            </a:r>
            <a:r>
              <a:rPr lang="en-US" sz="1000" b="1" dirty="0" err="1">
                <a:solidFill>
                  <a:srgbClr val="3264C8"/>
                </a:solidFill>
              </a:rPr>
              <a:t>B4P</a:t>
            </a:r>
            <a:r>
              <a:rPr lang="en-US" sz="1000" b="1" dirty="0">
                <a:solidFill>
                  <a:srgbClr val="3264C8"/>
                </a:solidFill>
              </a:rPr>
              <a:t> program examples automatically and add their outputs into the doc contents</a:t>
            </a:r>
          </a:p>
        </p:txBody>
      </p:sp>
      <p:sp>
        <p:nvSpPr>
          <p:cNvPr id="210" name="Rechteck 209">
            <a:extLst>
              <a:ext uri="{FF2B5EF4-FFF2-40B4-BE49-F238E27FC236}">
                <a16:creationId xmlns:a16="http://schemas.microsoft.com/office/drawing/2014/main" id="{53E645E0-840D-44D9-BA56-EE6BB4C7FB48}"/>
              </a:ext>
            </a:extLst>
          </p:cNvPr>
          <p:cNvSpPr/>
          <p:nvPr/>
        </p:nvSpPr>
        <p:spPr>
          <a:xfrm>
            <a:off x="5736000" y="616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Place all web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 in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staging area</a:t>
            </a:r>
          </a:p>
        </p:txBody>
      </p:sp>
      <p:cxnSp>
        <p:nvCxnSpPr>
          <p:cNvPr id="211" name="Gerade Verbindung mit Pfeil 210">
            <a:extLst>
              <a:ext uri="{FF2B5EF4-FFF2-40B4-BE49-F238E27FC236}">
                <a16:creationId xmlns:a16="http://schemas.microsoft.com/office/drawing/2014/main" id="{6DB3D894-7A94-4B23-97AA-52D511B92775}"/>
              </a:ext>
            </a:extLst>
          </p:cNvPr>
          <p:cNvCxnSpPr>
            <a:cxnSpLocks/>
          </p:cNvCxnSpPr>
          <p:nvPr/>
        </p:nvCxnSpPr>
        <p:spPr>
          <a:xfrm>
            <a:off x="6528000" y="5948816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Gerade Verbindung mit Pfeil 211">
            <a:extLst>
              <a:ext uri="{FF2B5EF4-FFF2-40B4-BE49-F238E27FC236}">
                <a16:creationId xmlns:a16="http://schemas.microsoft.com/office/drawing/2014/main" id="{6A7BE7C6-1AA6-41D7-9C92-F85CD57A385A}"/>
              </a:ext>
            </a:extLst>
          </p:cNvPr>
          <p:cNvCxnSpPr>
            <a:cxnSpLocks/>
          </p:cNvCxnSpPr>
          <p:nvPr/>
        </p:nvCxnSpPr>
        <p:spPr>
          <a:xfrm>
            <a:off x="6528000" y="162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Gerade Verbindung mit Pfeil 212">
            <a:extLst>
              <a:ext uri="{FF2B5EF4-FFF2-40B4-BE49-F238E27FC236}">
                <a16:creationId xmlns:a16="http://schemas.microsoft.com/office/drawing/2014/main" id="{8EE53C1C-CF1D-48A7-9E9F-8F5AB0FD45C9}"/>
              </a:ext>
            </a:extLst>
          </p:cNvPr>
          <p:cNvCxnSpPr>
            <a:cxnSpLocks/>
          </p:cNvCxnSpPr>
          <p:nvPr/>
        </p:nvCxnSpPr>
        <p:spPr>
          <a:xfrm>
            <a:off x="6528000" y="378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Rechteck 213">
            <a:extLst>
              <a:ext uri="{FF2B5EF4-FFF2-40B4-BE49-F238E27FC236}">
                <a16:creationId xmlns:a16="http://schemas.microsoft.com/office/drawing/2014/main" id="{B0E4B87D-67F8-4D3B-97EE-6BD65A19A582}"/>
              </a:ext>
            </a:extLst>
          </p:cNvPr>
          <p:cNvSpPr/>
          <p:nvPr/>
        </p:nvSpPr>
        <p:spPr>
          <a:xfrm>
            <a:off x="7896000" y="616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Staging Area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All files (HTML, JPG,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style.css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PDF, etc.) are moved to the staging area, ready for one-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mouseclick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publication on the Internet: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grpSp>
        <p:nvGrpSpPr>
          <p:cNvPr id="215" name="Gruppieren 214">
            <a:extLst>
              <a:ext uri="{FF2B5EF4-FFF2-40B4-BE49-F238E27FC236}">
                <a16:creationId xmlns:a16="http://schemas.microsoft.com/office/drawing/2014/main" id="{A7E05906-2655-428E-8F80-CFE4B3102499}"/>
              </a:ext>
            </a:extLst>
          </p:cNvPr>
          <p:cNvGrpSpPr/>
          <p:nvPr/>
        </p:nvGrpSpPr>
        <p:grpSpPr>
          <a:xfrm>
            <a:off x="6960000" y="4149000"/>
            <a:ext cx="309378" cy="250656"/>
            <a:chOff x="6758156" y="1908017"/>
            <a:chExt cx="410623" cy="332683"/>
          </a:xfrm>
        </p:grpSpPr>
        <p:sp>
          <p:nvSpPr>
            <p:cNvPr id="216" name="Freihandform: Form 215">
              <a:extLst>
                <a:ext uri="{FF2B5EF4-FFF2-40B4-BE49-F238E27FC236}">
                  <a16:creationId xmlns:a16="http://schemas.microsoft.com/office/drawing/2014/main" id="{7BB43CDD-3AE2-4E26-BAA9-0BAF3122C00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217" name="Freihandform: Form 216">
              <a:extLst>
                <a:ext uri="{FF2B5EF4-FFF2-40B4-BE49-F238E27FC236}">
                  <a16:creationId xmlns:a16="http://schemas.microsoft.com/office/drawing/2014/main" id="{8A786354-717A-47C0-A9EF-B9B1E5E345BA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7C1F8259-9C4B-471F-9FC9-F673DE524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00" y="5076763"/>
            <a:ext cx="5265938" cy="9442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sp>
        <p:nvSpPr>
          <p:cNvPr id="5" name="Ellipse 4">
            <a:extLst>
              <a:ext uri="{FF2B5EF4-FFF2-40B4-BE49-F238E27FC236}">
                <a16:creationId xmlns:a16="http://schemas.microsoft.com/office/drawing/2014/main" id="{C03930EB-DDA6-40A1-82E5-2E72CFBE0B49}"/>
              </a:ext>
            </a:extLst>
          </p:cNvPr>
          <p:cNvSpPr/>
          <p:nvPr/>
        </p:nvSpPr>
        <p:spPr>
          <a:xfrm>
            <a:off x="1272000" y="4545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7" name="Ellipse 76">
            <a:extLst>
              <a:ext uri="{FF2B5EF4-FFF2-40B4-BE49-F238E27FC236}">
                <a16:creationId xmlns:a16="http://schemas.microsoft.com/office/drawing/2014/main" id="{163467DE-79A5-432A-844D-5778EAC3C6B3}"/>
              </a:ext>
            </a:extLst>
          </p:cNvPr>
          <p:cNvSpPr/>
          <p:nvPr/>
        </p:nvSpPr>
        <p:spPr>
          <a:xfrm>
            <a:off x="2460000" y="4545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8" name="Ellipse 77">
            <a:extLst>
              <a:ext uri="{FF2B5EF4-FFF2-40B4-BE49-F238E27FC236}">
                <a16:creationId xmlns:a16="http://schemas.microsoft.com/office/drawing/2014/main" id="{2D436DB4-685E-48AD-8211-520C19CF9A51}"/>
              </a:ext>
            </a:extLst>
          </p:cNvPr>
          <p:cNvSpPr/>
          <p:nvPr/>
        </p:nvSpPr>
        <p:spPr>
          <a:xfrm>
            <a:off x="120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9" name="Ellipse 78">
            <a:extLst>
              <a:ext uri="{FF2B5EF4-FFF2-40B4-BE49-F238E27FC236}">
                <a16:creationId xmlns:a16="http://schemas.microsoft.com/office/drawing/2014/main" id="{05208D26-16F4-4067-94C1-EDEACB010569}"/>
              </a:ext>
            </a:extLst>
          </p:cNvPr>
          <p:cNvSpPr/>
          <p:nvPr/>
        </p:nvSpPr>
        <p:spPr>
          <a:xfrm>
            <a:off x="1344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1" name="Ellipse 80">
            <a:extLst>
              <a:ext uri="{FF2B5EF4-FFF2-40B4-BE49-F238E27FC236}">
                <a16:creationId xmlns:a16="http://schemas.microsoft.com/office/drawing/2014/main" id="{CB420996-1E87-4DD0-8299-AA93313F84DC}"/>
              </a:ext>
            </a:extLst>
          </p:cNvPr>
          <p:cNvSpPr/>
          <p:nvPr/>
        </p:nvSpPr>
        <p:spPr>
          <a:xfrm>
            <a:off x="436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2" name="Ellipse 81">
            <a:extLst>
              <a:ext uri="{FF2B5EF4-FFF2-40B4-BE49-F238E27FC236}">
                <a16:creationId xmlns:a16="http://schemas.microsoft.com/office/drawing/2014/main" id="{14CDE897-CD49-4DA5-8A18-4C1EF56B661F}"/>
              </a:ext>
            </a:extLst>
          </p:cNvPr>
          <p:cNvSpPr/>
          <p:nvPr/>
        </p:nvSpPr>
        <p:spPr>
          <a:xfrm>
            <a:off x="552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3" name="Ellipse 82">
            <a:extLst>
              <a:ext uri="{FF2B5EF4-FFF2-40B4-BE49-F238E27FC236}">
                <a16:creationId xmlns:a16="http://schemas.microsoft.com/office/drawing/2014/main" id="{BBBCA431-8539-4456-A82D-9C681FEC557D}"/>
              </a:ext>
            </a:extLst>
          </p:cNvPr>
          <p:cNvSpPr/>
          <p:nvPr/>
        </p:nvSpPr>
        <p:spPr>
          <a:xfrm>
            <a:off x="984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4" name="Ellipse 83">
            <a:extLst>
              <a:ext uri="{FF2B5EF4-FFF2-40B4-BE49-F238E27FC236}">
                <a16:creationId xmlns:a16="http://schemas.microsoft.com/office/drawing/2014/main" id="{3BC072CD-D01E-446F-83D6-1DCAAEB16E1D}"/>
              </a:ext>
            </a:extLst>
          </p:cNvPr>
          <p:cNvSpPr/>
          <p:nvPr/>
        </p:nvSpPr>
        <p:spPr>
          <a:xfrm>
            <a:off x="1776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5" name="Ellipse 84">
            <a:extLst>
              <a:ext uri="{FF2B5EF4-FFF2-40B4-BE49-F238E27FC236}">
                <a16:creationId xmlns:a16="http://schemas.microsoft.com/office/drawing/2014/main" id="{25C198DF-ECC2-4065-9151-E19A52E40FDA}"/>
              </a:ext>
            </a:extLst>
          </p:cNvPr>
          <p:cNvSpPr/>
          <p:nvPr/>
        </p:nvSpPr>
        <p:spPr>
          <a:xfrm>
            <a:off x="184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7" name="Ellipse 86">
            <a:extLst>
              <a:ext uri="{FF2B5EF4-FFF2-40B4-BE49-F238E27FC236}">
                <a16:creationId xmlns:a16="http://schemas.microsoft.com/office/drawing/2014/main" id="{32C5D142-BE4E-4466-A621-B6961AB08FDB}"/>
              </a:ext>
            </a:extLst>
          </p:cNvPr>
          <p:cNvSpPr/>
          <p:nvPr/>
        </p:nvSpPr>
        <p:spPr>
          <a:xfrm>
            <a:off x="328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8" name="Rechteck: gefaltete Ecke 87">
            <a:extLst>
              <a:ext uri="{FF2B5EF4-FFF2-40B4-BE49-F238E27FC236}">
                <a16:creationId xmlns:a16="http://schemas.microsoft.com/office/drawing/2014/main" id="{93A531EA-36F2-4CCE-B198-7BC04C3931F7}"/>
              </a:ext>
            </a:extLst>
          </p:cNvPr>
          <p:cNvSpPr/>
          <p:nvPr/>
        </p:nvSpPr>
        <p:spPr>
          <a:xfrm>
            <a:off x="6888000" y="551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sp>
        <p:nvSpPr>
          <p:cNvPr id="89" name="Rechteck: gefaltete Ecke 88">
            <a:extLst>
              <a:ext uri="{FF2B5EF4-FFF2-40B4-BE49-F238E27FC236}">
                <a16:creationId xmlns:a16="http://schemas.microsoft.com/office/drawing/2014/main" id="{627DDF2C-B56E-41BF-A1D7-1DA0DFBEFECF}"/>
              </a:ext>
            </a:extLst>
          </p:cNvPr>
          <p:cNvSpPr/>
          <p:nvPr/>
        </p:nvSpPr>
        <p:spPr>
          <a:xfrm>
            <a:off x="6888000" y="479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7690C91B-0191-44E0-A651-EF20F74851DE}"/>
              </a:ext>
            </a:extLst>
          </p:cNvPr>
          <p:cNvCxnSpPr>
            <a:cxnSpLocks/>
          </p:cNvCxnSpPr>
          <p:nvPr/>
        </p:nvCxnSpPr>
        <p:spPr>
          <a:xfrm flipV="1">
            <a:off x="6960000" y="4797000"/>
            <a:ext cx="0" cy="360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>
            <a:extLst>
              <a:ext uri="{FF2B5EF4-FFF2-40B4-BE49-F238E27FC236}">
                <a16:creationId xmlns:a16="http://schemas.microsoft.com/office/drawing/2014/main" id="{6D309BD1-F1D6-467D-A262-2E7F81C101C4}"/>
              </a:ext>
            </a:extLst>
          </p:cNvPr>
          <p:cNvCxnSpPr>
            <a:cxnSpLocks/>
          </p:cNvCxnSpPr>
          <p:nvPr/>
        </p:nvCxnSpPr>
        <p:spPr>
          <a:xfrm>
            <a:off x="6888000" y="4835659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>
            <a:extLst>
              <a:ext uri="{FF2B5EF4-FFF2-40B4-BE49-F238E27FC236}">
                <a16:creationId xmlns:a16="http://schemas.microsoft.com/office/drawing/2014/main" id="{7AF746D5-ADE6-4716-86B5-0B65BA295882}"/>
              </a:ext>
            </a:extLst>
          </p:cNvPr>
          <p:cNvCxnSpPr>
            <a:cxnSpLocks/>
          </p:cNvCxnSpPr>
          <p:nvPr/>
        </p:nvCxnSpPr>
        <p:spPr>
          <a:xfrm>
            <a:off x="6888000" y="4869000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>
            <a:extLst>
              <a:ext uri="{FF2B5EF4-FFF2-40B4-BE49-F238E27FC236}">
                <a16:creationId xmlns:a16="http://schemas.microsoft.com/office/drawing/2014/main" id="{3891003A-1EA6-4302-8240-C99454BF9145}"/>
              </a:ext>
            </a:extLst>
          </p:cNvPr>
          <p:cNvCxnSpPr>
            <a:cxnSpLocks/>
          </p:cNvCxnSpPr>
          <p:nvPr/>
        </p:nvCxnSpPr>
        <p:spPr>
          <a:xfrm>
            <a:off x="6888000" y="4902341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>
            <a:extLst>
              <a:ext uri="{FF2B5EF4-FFF2-40B4-BE49-F238E27FC236}">
                <a16:creationId xmlns:a16="http://schemas.microsoft.com/office/drawing/2014/main" id="{9DFD677D-0AE7-4E8B-882B-E578FE1AA12C}"/>
              </a:ext>
            </a:extLst>
          </p:cNvPr>
          <p:cNvCxnSpPr>
            <a:cxnSpLocks/>
          </p:cNvCxnSpPr>
          <p:nvPr/>
        </p:nvCxnSpPr>
        <p:spPr>
          <a:xfrm>
            <a:off x="6888000" y="4935682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BB7FEFAF-C658-4719-B3CB-A748D56AF774}"/>
              </a:ext>
            </a:extLst>
          </p:cNvPr>
          <p:cNvGrpSpPr/>
          <p:nvPr/>
        </p:nvGrpSpPr>
        <p:grpSpPr>
          <a:xfrm>
            <a:off x="6924092" y="4833156"/>
            <a:ext cx="216000" cy="216000"/>
            <a:chOff x="5016000" y="4581000"/>
            <a:chExt cx="216000" cy="216000"/>
          </a:xfrm>
        </p:grpSpPr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BE11D467-3840-4265-85CF-89A40FB76E9F}"/>
                </a:ext>
              </a:extLst>
            </p:cNvPr>
            <p:cNvSpPr/>
            <p:nvPr/>
          </p:nvSpPr>
          <p:spPr>
            <a:xfrm>
              <a:off x="5016000" y="4581000"/>
              <a:ext cx="216000" cy="216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1" name="Gruppieren 110">
              <a:extLst>
                <a:ext uri="{FF2B5EF4-FFF2-40B4-BE49-F238E27FC236}">
                  <a16:creationId xmlns:a16="http://schemas.microsoft.com/office/drawing/2014/main" id="{DAC0F919-8EE0-48A5-B8E1-38A168170D0C}"/>
                </a:ext>
              </a:extLst>
            </p:cNvPr>
            <p:cNvGrpSpPr>
              <a:grpSpLocks noChangeAspect="1"/>
            </p:cNvGrpSpPr>
            <p:nvPr/>
          </p:nvGrpSpPr>
          <p:grpSpPr>
            <a:xfrm rot="2003027">
              <a:off x="5101346" y="4597590"/>
              <a:ext cx="44998" cy="180000"/>
              <a:chOff x="5123896" y="4617132"/>
              <a:chExt cx="36000" cy="144008"/>
            </a:xfrm>
          </p:grpSpPr>
          <p:sp>
            <p:nvSpPr>
              <p:cNvPr id="113" name="Gleichschenkliges Dreieck 112">
                <a:extLst>
                  <a:ext uri="{FF2B5EF4-FFF2-40B4-BE49-F238E27FC236}">
                    <a16:creationId xmlns:a16="http://schemas.microsoft.com/office/drawing/2014/main" id="{EA87F05C-3D07-4390-AF26-2E5ED2BF7C6A}"/>
                  </a:ext>
                </a:extLst>
              </p:cNvPr>
              <p:cNvSpPr/>
              <p:nvPr/>
            </p:nvSpPr>
            <p:spPr>
              <a:xfrm>
                <a:off x="5123896" y="4617132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Gleichschenkliges Dreieck 113">
                <a:extLst>
                  <a:ext uri="{FF2B5EF4-FFF2-40B4-BE49-F238E27FC236}">
                    <a16:creationId xmlns:a16="http://schemas.microsoft.com/office/drawing/2014/main" id="{E9DCC09B-EF02-4624-A617-871250B34488}"/>
                  </a:ext>
                </a:extLst>
              </p:cNvPr>
              <p:cNvSpPr/>
              <p:nvPr/>
            </p:nvSpPr>
            <p:spPr>
              <a:xfrm flipV="1">
                <a:off x="5123896" y="4689140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7C29403E-602C-4CAD-AE40-4CC2522846EF}"/>
                </a:ext>
              </a:extLst>
            </p:cNvPr>
            <p:cNvSpPr/>
            <p:nvPr/>
          </p:nvSpPr>
          <p:spPr>
            <a:xfrm>
              <a:off x="5114081" y="4676948"/>
              <a:ext cx="18000" cy="18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5" name="Rechteck: gefaltete Ecke 114">
            <a:extLst>
              <a:ext uri="{FF2B5EF4-FFF2-40B4-BE49-F238E27FC236}">
                <a16:creationId xmlns:a16="http://schemas.microsoft.com/office/drawing/2014/main" id="{D0B6787F-0386-451F-B955-3B11134B7CB6}"/>
              </a:ext>
            </a:extLst>
          </p:cNvPr>
          <p:cNvSpPr/>
          <p:nvPr/>
        </p:nvSpPr>
        <p:spPr>
          <a:xfrm>
            <a:off x="6888088" y="6417332"/>
            <a:ext cx="360000" cy="216024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cxnSp>
        <p:nvCxnSpPr>
          <p:cNvPr id="116" name="Gerade Verbindung mit Pfeil 115">
            <a:extLst>
              <a:ext uri="{FF2B5EF4-FFF2-40B4-BE49-F238E27FC236}">
                <a16:creationId xmlns:a16="http://schemas.microsoft.com/office/drawing/2014/main" id="{D69E3DAD-4601-4E91-BE8B-421E4918F043}"/>
              </a:ext>
            </a:extLst>
          </p:cNvPr>
          <p:cNvCxnSpPr>
            <a:cxnSpLocks/>
          </p:cNvCxnSpPr>
          <p:nvPr/>
        </p:nvCxnSpPr>
        <p:spPr>
          <a:xfrm flipV="1">
            <a:off x="7032104" y="6309320"/>
            <a:ext cx="0" cy="136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hteck 122">
            <a:extLst>
              <a:ext uri="{FF2B5EF4-FFF2-40B4-BE49-F238E27FC236}">
                <a16:creationId xmlns:a16="http://schemas.microsoft.com/office/drawing/2014/main" id="{3836C227-F092-4F19-96B8-F6EDB7D26891}"/>
              </a:ext>
            </a:extLst>
          </p:cNvPr>
          <p:cNvSpPr/>
          <p:nvPr/>
        </p:nvSpPr>
        <p:spPr>
          <a:xfrm>
            <a:off x="6944534" y="6119016"/>
            <a:ext cx="216024" cy="21602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/>
                </a:solidFill>
              </a:rPr>
              <a:t>@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3" name="Flussdiagramm: Zentralspeicher 102">
            <a:extLst>
              <a:ext uri="{FF2B5EF4-FFF2-40B4-BE49-F238E27FC236}">
                <a16:creationId xmlns:a16="http://schemas.microsoft.com/office/drawing/2014/main" id="{C6D16229-BB41-4C0F-84C7-1D633FB181F2}"/>
              </a:ext>
            </a:extLst>
          </p:cNvPr>
          <p:cNvSpPr/>
          <p:nvPr/>
        </p:nvSpPr>
        <p:spPr>
          <a:xfrm>
            <a:off x="3936000" y="119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4" name="Flussdiagramm: Zentralspeicher 103">
            <a:extLst>
              <a:ext uri="{FF2B5EF4-FFF2-40B4-BE49-F238E27FC236}">
                <a16:creationId xmlns:a16="http://schemas.microsoft.com/office/drawing/2014/main" id="{6FAFB20D-2C4E-4133-A39B-9BC7FBEAF52B}"/>
              </a:ext>
            </a:extLst>
          </p:cNvPr>
          <p:cNvSpPr/>
          <p:nvPr/>
        </p:nvSpPr>
        <p:spPr>
          <a:xfrm>
            <a:off x="3936000" y="407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7" name="Rechteck 106">
            <a:extLst>
              <a:ext uri="{FF2B5EF4-FFF2-40B4-BE49-F238E27FC236}">
                <a16:creationId xmlns:a16="http://schemas.microsoft.com/office/drawing/2014/main" id="{6CAFF718-FF3F-45BE-A476-817B55FE0624}"/>
              </a:ext>
            </a:extLst>
          </p:cNvPr>
          <p:cNvSpPr/>
          <p:nvPr/>
        </p:nvSpPr>
        <p:spPr>
          <a:xfrm>
            <a:off x="7896000" y="1629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Collection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Scan all files in specified subdirectories for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relevant contents for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documentation </a:t>
            </a:r>
          </a:p>
        </p:txBody>
      </p:sp>
      <p:sp>
        <p:nvSpPr>
          <p:cNvPr id="129" name="Rechteck: gefaltete Ecke 128">
            <a:extLst>
              <a:ext uri="{FF2B5EF4-FFF2-40B4-BE49-F238E27FC236}">
                <a16:creationId xmlns:a16="http://schemas.microsoft.com/office/drawing/2014/main" id="{B339EBC3-C61E-4CD0-B44E-0623C14BA329}"/>
              </a:ext>
            </a:extLst>
          </p:cNvPr>
          <p:cNvSpPr/>
          <p:nvPr/>
        </p:nvSpPr>
        <p:spPr>
          <a:xfrm>
            <a:off x="6816000" y="119700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130" name="Picture 2" descr="Bildergebnis fÃ¼r ballpoint pen symbol">
            <a:extLst>
              <a:ext uri="{FF2B5EF4-FFF2-40B4-BE49-F238E27FC236}">
                <a16:creationId xmlns:a16="http://schemas.microsoft.com/office/drawing/2014/main" id="{BC6DD322-C2F7-4B91-B63C-6DBD29992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6828309" y="1082046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9207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200000" y="1220185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3264C8"/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00000" y="1868185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3264C8"/>
                </a:solidFill>
                <a:latin typeface="Arial Black" panose="020B0A04020102020204" pitchFamily="34" charset="0"/>
              </a:rPr>
              <a:t>B4P Data Integration and Analytics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00000" y="3758985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3264C8"/>
                </a:solidFill>
                <a:latin typeface="Arial Black" panose="020B0A04020102020204" pitchFamily="34" charset="0"/>
              </a:rPr>
              <a:t>B4P 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00000" y="2529885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3264C8"/>
                </a:solidFill>
                <a:latin typeface="Arial Black" panose="020B0A04020102020204" pitchFamily="34" charset="0"/>
              </a:rPr>
              <a:t>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200000" y="3191585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3264C8"/>
                </a:solidFill>
                <a:latin typeface="Arial Black" panose="020B0A04020102020204" pitchFamily="34" charset="0"/>
              </a:rPr>
              <a:t>B4P Program Examples</a:t>
            </a:r>
          </a:p>
        </p:txBody>
      </p:sp>
      <p:sp>
        <p:nvSpPr>
          <p:cNvPr id="32" name="Titel 1">
            <a:extLst>
              <a:ext uri="{FF2B5EF4-FFF2-40B4-BE49-F238E27FC236}">
                <a16:creationId xmlns:a16="http://schemas.microsoft.com/office/drawing/2014/main" id="{19CB9213-684C-F14A-BD2D-5277ECC3D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45000"/>
            <a:ext cx="11232000" cy="717944"/>
          </a:xfrm>
        </p:spPr>
        <p:txBody>
          <a:bodyPr/>
          <a:lstStyle/>
          <a:p>
            <a:r>
              <a:rPr lang="en-US" dirty="0">
                <a:solidFill>
                  <a:srgbClr val="3264C8"/>
                </a:solidFill>
              </a:rPr>
              <a:t>Table of Contents</a:t>
            </a:r>
            <a:endParaRPr lang="de-CH" dirty="0">
              <a:solidFill>
                <a:srgbClr val="3264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124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1">
            <a:extLst>
              <a:ext uri="{FF2B5EF4-FFF2-40B4-BE49-F238E27FC236}">
                <a16:creationId xmlns:a16="http://schemas.microsoft.com/office/drawing/2014/main" id="{68175D5C-7DA7-6844-9C46-CDE109EEE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Problem Statement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Strategic and Operational Use Cases – Some Examples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Rechteck 48">
            <a:extLst>
              <a:ext uri="{FF2B5EF4-FFF2-40B4-BE49-F238E27FC236}">
                <a16:creationId xmlns:a16="http://schemas.microsoft.com/office/drawing/2014/main" id="{274F6374-B3E9-4466-9F7B-361C9163D8CE}"/>
              </a:ext>
            </a:extLst>
          </p:cNvPr>
          <p:cNvSpPr/>
          <p:nvPr/>
        </p:nvSpPr>
        <p:spPr>
          <a:xfrm>
            <a:off x="480000" y="981000"/>
            <a:ext cx="5400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Strategic Use Cases</a:t>
            </a:r>
          </a:p>
        </p:txBody>
      </p:sp>
      <p:sp>
        <p:nvSpPr>
          <p:cNvPr id="14" name="Rechteck 48">
            <a:extLst>
              <a:ext uri="{FF2B5EF4-FFF2-40B4-BE49-F238E27FC236}">
                <a16:creationId xmlns:a16="http://schemas.microsoft.com/office/drawing/2014/main" id="{A66868E2-149C-4AD0-ABB6-085A8C282DD4}"/>
              </a:ext>
            </a:extLst>
          </p:cNvPr>
          <p:cNvSpPr/>
          <p:nvPr/>
        </p:nvSpPr>
        <p:spPr>
          <a:xfrm>
            <a:off x="6168000" y="981000"/>
            <a:ext cx="5400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Operational (Everyday Life) Use Cases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8866331-F030-432E-966A-EC75BF5DC707}"/>
              </a:ext>
            </a:extLst>
          </p:cNvPr>
          <p:cNvSpPr/>
          <p:nvPr/>
        </p:nvSpPr>
        <p:spPr>
          <a:xfrm>
            <a:off x="480000" y="1701000"/>
            <a:ext cx="5400000" cy="38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Business and Market Analytics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Processing big data collected from (empirical) market assessments to derive market trends, value-adding conclusions and outlooks.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Powerful analysis of financial and market data for your investment decisions.</a:t>
            </a:r>
          </a:p>
          <a:p>
            <a:pPr>
              <a:spcBef>
                <a:spcPts val="9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Mergers and Acquisitions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Providing joint information analysis from both parties which (still) maintain two different databases and ways of working, ready for presentation.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Swift generation of new data structures and database based on multiple legacy databases helpful for the business integration process</a:t>
            </a:r>
          </a:p>
          <a:p>
            <a:pPr>
              <a:spcBef>
                <a:spcPts val="9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Big Data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Extract the most essential information from raw big data collections</a:t>
            </a:r>
          </a:p>
          <a:p>
            <a:pPr>
              <a:spcBef>
                <a:spcPts val="9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Data Integrity Verification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Analyze financial, logistics, operational and CRM data for integrity and validity.  Generate lists of suspected shortcomings and correct them. </a:t>
            </a:r>
          </a:p>
          <a:p>
            <a:pPr>
              <a:spcBef>
                <a:spcPts val="9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Engineering and Technical Applications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Analyze simulation results and identify information patterns of interest.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Analyze commonalities of multiple bills of material.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Automatic documentation compilation and staging of software projects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(Example: Complete 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online documentation created with 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0DDA4C17-8297-4D4B-B5DE-FD46365A65FA}"/>
              </a:ext>
            </a:extLst>
          </p:cNvPr>
          <p:cNvSpPr/>
          <p:nvPr/>
        </p:nvSpPr>
        <p:spPr>
          <a:xfrm>
            <a:off x="6168000" y="1701000"/>
            <a:ext cx="5400000" cy="38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Efficient Reporting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Collect and condense large base data in order to extract essential information required for periodic reporting and presentation.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Validation: Compare the data with rules, best practice patterns, etc.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Identify all potential deviations and help to explain abnormalities effectively towards senior management.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Complement or enrich the data with supporting information.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Provide the data in a form so using Excel is the final step to do the creativity work, e.g. making convincing charts.</a:t>
            </a:r>
          </a:p>
          <a:p>
            <a:pPr>
              <a:spcBef>
                <a:spcPts val="9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Repeating Procedures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Save significant working time by automating repeating work patterns where Excel is used to collect, compile and analyze data.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Benefit: Saving time and making significantly less mistakes</a:t>
            </a:r>
          </a:p>
          <a:p>
            <a:pPr>
              <a:spcBef>
                <a:spcPts val="9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Gather and Track Key Performance Indicators (</a:t>
            </a:r>
            <a:r>
              <a:rPr lang="en-US" sz="1200" b="1" dirty="0" err="1">
                <a:solidFill>
                  <a:schemeClr val="tx1"/>
                </a:solidFill>
              </a:rPr>
              <a:t>KPI</a:t>
            </a:r>
            <a:r>
              <a:rPr lang="en-US" sz="1200" b="1" dirty="0">
                <a:solidFill>
                  <a:schemeClr val="tx1"/>
                </a:solidFill>
              </a:rPr>
              <a:t>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Gather data from different sources, validate and provide updated </a:t>
            </a:r>
            <a:r>
              <a:rPr lang="en-US" sz="1200" dirty="0" err="1">
                <a:solidFill>
                  <a:schemeClr val="tx1"/>
                </a:solidFill>
              </a:rPr>
              <a:t>KPI's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Highlight root causes of possible abnormalities (e.g. discontinuities)</a:t>
            </a:r>
          </a:p>
          <a:p>
            <a:pPr>
              <a:spcBef>
                <a:spcPts val="9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Leverage Information Awareness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Create an information environment where you are alerted in an early phase in case of any abnormalities or changes of particular interest.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76459C2E-5401-4E44-B610-842D1FDE033C}"/>
              </a:ext>
            </a:extLst>
          </p:cNvPr>
          <p:cNvSpPr/>
          <p:nvPr/>
        </p:nvSpPr>
        <p:spPr>
          <a:xfrm>
            <a:off x="480000" y="6111285"/>
            <a:ext cx="11232000" cy="629715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Reliable data analytics available and drawing the right conclusions puts your business into an</a:t>
            </a:r>
            <a:br>
              <a:rPr lang="en-US" sz="1600" b="1" dirty="0">
                <a:solidFill>
                  <a:schemeClr val="bg1"/>
                </a:solidFill>
              </a:rPr>
            </a:br>
            <a:r>
              <a:rPr lang="en-US" sz="1600" b="1" dirty="0">
                <a:solidFill>
                  <a:schemeClr val="bg1"/>
                </a:solidFill>
              </a:rPr>
              <a:t>advantageous position, ahead of the competition.</a:t>
            </a:r>
          </a:p>
        </p:txBody>
      </p:sp>
    </p:spTree>
    <p:extLst>
      <p:ext uri="{BB962C8B-B14F-4D97-AF65-F5344CB8AC3E}">
        <p14:creationId xmlns:p14="http://schemas.microsoft.com/office/powerpoint/2010/main" val="4278529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CAE38A44-B5E8-4DAB-8EFD-45E47FC569DF}"/>
              </a:ext>
            </a:extLst>
          </p:cNvPr>
          <p:cNvSpPr/>
          <p:nvPr/>
        </p:nvSpPr>
        <p:spPr>
          <a:xfrm>
            <a:off x="840000" y="1269000"/>
            <a:ext cx="2160000" cy="1224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Excel Macros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(Visual Basic)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83C0270E-C324-4163-A656-16F320E1823A}"/>
              </a:ext>
            </a:extLst>
          </p:cNvPr>
          <p:cNvSpPr/>
          <p:nvPr/>
        </p:nvSpPr>
        <p:spPr>
          <a:xfrm>
            <a:off x="840000" y="2781000"/>
            <a:ext cx="2160000" cy="165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a </a:t>
            </a:r>
            <a:br>
              <a:rPr lang="en-US" sz="1400" b="1" dirty="0">
                <a:solidFill>
                  <a:schemeClr val="tx1"/>
                </a:solidFill>
              </a:rPr>
            </a:br>
            <a:r>
              <a:rPr lang="en-US" sz="1400" b="1" dirty="0">
                <a:solidFill>
                  <a:schemeClr val="tx1"/>
                </a:solidFill>
              </a:rPr>
              <a:t>Computer Program 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(C, Java, Python, SAS etc.)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5DDC13B4-C454-46AB-85A5-096651790B39}"/>
              </a:ext>
            </a:extLst>
          </p:cNvPr>
          <p:cNvSpPr/>
          <p:nvPr/>
        </p:nvSpPr>
        <p:spPr>
          <a:xfrm>
            <a:off x="840000" y="4725000"/>
            <a:ext cx="216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Hire a Consultant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(or two)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0F6F1041-4C09-427B-9A50-13718595F67D}"/>
              </a:ext>
            </a:extLst>
          </p:cNvPr>
          <p:cNvSpPr/>
          <p:nvPr/>
        </p:nvSpPr>
        <p:spPr>
          <a:xfrm>
            <a:off x="3144000" y="5877000"/>
            <a:ext cx="8208000" cy="2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Expensive, external vendor dependency, no long-term sustainability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6E1620E-CA03-4F44-AA56-896573CA9024}"/>
              </a:ext>
            </a:extLst>
          </p:cNvPr>
          <p:cNvSpPr/>
          <p:nvPr/>
        </p:nvSpPr>
        <p:spPr>
          <a:xfrm>
            <a:off x="3144000" y="4149000"/>
            <a:ext cx="8208000" cy="2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Resulting code cannot be understood, shared, managed, nor adapted by business users.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F72B769E-89DD-4884-9C9A-7E748EC5AE26}"/>
              </a:ext>
            </a:extLst>
          </p:cNvPr>
          <p:cNvSpPr/>
          <p:nvPr/>
        </p:nvSpPr>
        <p:spPr>
          <a:xfrm>
            <a:off x="3144000" y="2205000"/>
            <a:ext cx="8208000" cy="2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Opaque, un-auditable, poorly performing code if tasks are not very small and simple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BA41ED9-4CC3-4023-ADBF-5758259247C2}"/>
              </a:ext>
            </a:extLst>
          </p:cNvPr>
          <p:cNvSpPr/>
          <p:nvPr/>
        </p:nvSpPr>
        <p:spPr>
          <a:xfrm>
            <a:off x="3144000" y="1341000"/>
            <a:ext cx="7920000" cy="86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OK for simple tasks,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Coding becomes cumbersome if problems are more complex.  Vulnerable if data format changes.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Processing performance drops significantly when working with large data volumes.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25B275BA-B613-4C7D-A4AB-FF78182C226F}"/>
              </a:ext>
            </a:extLst>
          </p:cNvPr>
          <p:cNvSpPr/>
          <p:nvPr/>
        </p:nvSpPr>
        <p:spPr>
          <a:xfrm>
            <a:off x="3144000" y="2781000"/>
            <a:ext cx="7848000" cy="129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Runs fast, but takes a lot of time to program, debug and optimize.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Others may have difficulties to understand what you have written.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Such programs end up very large, with many functional details coded by hand.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Good programming know-how, ideally object-oriented programming skills are needed, as well as obtaining a suitable development environment.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E493D41-9BB3-4C6B-B8E1-56B5D00FF627}"/>
              </a:ext>
            </a:extLst>
          </p:cNvPr>
          <p:cNvSpPr/>
          <p:nvPr/>
        </p:nvSpPr>
        <p:spPr>
          <a:xfrm>
            <a:off x="3144000" y="4797000"/>
            <a:ext cx="7344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They are happy to solve your problems for cash.  Solutions are quite decent,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if you need further enhancements, they will ask for more cash.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You end up depending on them, and you need to repeatedly convince your boss that the updates are worth the money.</a:t>
            </a:r>
          </a:p>
        </p:txBody>
      </p:sp>
      <p:sp>
        <p:nvSpPr>
          <p:cNvPr id="26" name="Titel 1">
            <a:extLst>
              <a:ext uri="{FF2B5EF4-FFF2-40B4-BE49-F238E27FC236}">
                <a16:creationId xmlns:a16="http://schemas.microsoft.com/office/drawing/2014/main" id="{68175D5C-7DA7-6844-9C46-CDE109EEE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Problem Statement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Current methods of analytics automation are complex, expensive, and opaque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4843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Rechteck: abgerundete Ecken 14">
            <a:extLst>
              <a:ext uri="{FF2B5EF4-FFF2-40B4-BE49-F238E27FC236}">
                <a16:creationId xmlns:a16="http://schemas.microsoft.com/office/drawing/2014/main" id="{34DFA380-89E3-5E4B-88CA-296E5E2B95F4}"/>
              </a:ext>
            </a:extLst>
          </p:cNvPr>
          <p:cNvSpPr/>
          <p:nvPr/>
        </p:nvSpPr>
        <p:spPr>
          <a:xfrm>
            <a:off x="1416000" y="2543310"/>
            <a:ext cx="9432000" cy="2703555"/>
          </a:xfrm>
          <a:prstGeom prst="roundRect">
            <a:avLst>
              <a:gd name="adj" fmla="val 11065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Low-Code Integration and Analytics Engine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Solution Overview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3072000" y="1341000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Many complex</a:t>
            </a:r>
          </a:p>
          <a:p>
            <a:pPr algn="ctr"/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0" name="Pfeil: nach rechts 95">
            <a:extLst>
              <a:ext uri="{FF2B5EF4-FFF2-40B4-BE49-F238E27FC236}">
                <a16:creationId xmlns:a16="http://schemas.microsoft.com/office/drawing/2014/main" id="{D14FB9C0-DA75-0B49-8BBF-0DD4FA010EDB}"/>
              </a:ext>
            </a:extLst>
          </p:cNvPr>
          <p:cNvSpPr/>
          <p:nvPr/>
        </p:nvSpPr>
        <p:spPr>
          <a:xfrm rot="5400000">
            <a:off x="5718821" y="2030799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Rectangle 79">
            <a:extLst>
              <a:ext uri="{FF2B5EF4-FFF2-40B4-BE49-F238E27FC236}">
                <a16:creationId xmlns:a16="http://schemas.microsoft.com/office/drawing/2014/main" id="{EE959F03-8282-D94F-B482-D68727801A53}"/>
              </a:ext>
            </a:extLst>
          </p:cNvPr>
          <p:cNvSpPr/>
          <p:nvPr/>
        </p:nvSpPr>
        <p:spPr>
          <a:xfrm>
            <a:off x="6432291" y="5874099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2" name="Rechteck 48">
            <a:extLst>
              <a:ext uri="{FF2B5EF4-FFF2-40B4-BE49-F238E27FC236}">
                <a16:creationId xmlns:a16="http://schemas.microsoft.com/office/drawing/2014/main" id="{C02B1646-4056-5849-95A3-94652D6F000C}"/>
              </a:ext>
            </a:extLst>
          </p:cNvPr>
          <p:cNvSpPr/>
          <p:nvPr/>
        </p:nvSpPr>
        <p:spPr>
          <a:xfrm>
            <a:off x="1612462" y="3269518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163" name="Rechteck 49">
            <a:extLst>
              <a:ext uri="{FF2B5EF4-FFF2-40B4-BE49-F238E27FC236}">
                <a16:creationId xmlns:a16="http://schemas.microsoft.com/office/drawing/2014/main" id="{AF821C35-7DC3-A746-9765-044F67DE5DBD}"/>
              </a:ext>
            </a:extLst>
          </p:cNvPr>
          <p:cNvSpPr/>
          <p:nvPr/>
        </p:nvSpPr>
        <p:spPr>
          <a:xfrm>
            <a:off x="3916462" y="3261899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164" name="Rechteck 50">
            <a:extLst>
              <a:ext uri="{FF2B5EF4-FFF2-40B4-BE49-F238E27FC236}">
                <a16:creationId xmlns:a16="http://schemas.microsoft.com/office/drawing/2014/main" id="{9946B06B-FFC7-0045-93CD-B5FE80873715}"/>
              </a:ext>
            </a:extLst>
          </p:cNvPr>
          <p:cNvSpPr/>
          <p:nvPr/>
        </p:nvSpPr>
        <p:spPr>
          <a:xfrm>
            <a:off x="7372462" y="3251214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165" name="Rechteck 51">
            <a:extLst>
              <a:ext uri="{FF2B5EF4-FFF2-40B4-BE49-F238E27FC236}">
                <a16:creationId xmlns:a16="http://schemas.microsoft.com/office/drawing/2014/main" id="{BF575B05-F4BB-914B-8CD9-10417216B9FD}"/>
              </a:ext>
            </a:extLst>
          </p:cNvPr>
          <p:cNvSpPr/>
          <p:nvPr/>
        </p:nvSpPr>
        <p:spPr>
          <a:xfrm>
            <a:off x="9676462" y="32619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166" name="Gleichschenkliges Dreieck 52">
            <a:extLst>
              <a:ext uri="{FF2B5EF4-FFF2-40B4-BE49-F238E27FC236}">
                <a16:creationId xmlns:a16="http://schemas.microsoft.com/office/drawing/2014/main" id="{F2106078-7B0D-9841-90F1-AD2F8C5581D0}"/>
              </a:ext>
            </a:extLst>
          </p:cNvPr>
          <p:cNvSpPr/>
          <p:nvPr/>
        </p:nvSpPr>
        <p:spPr>
          <a:xfrm rot="5400000">
            <a:off x="2548462" y="33952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67" name="Gleichschenkliges Dreieck 53">
            <a:extLst>
              <a:ext uri="{FF2B5EF4-FFF2-40B4-BE49-F238E27FC236}">
                <a16:creationId xmlns:a16="http://schemas.microsoft.com/office/drawing/2014/main" id="{3944E1B2-5F66-044F-A9D9-682A17697FD4}"/>
              </a:ext>
            </a:extLst>
          </p:cNvPr>
          <p:cNvSpPr/>
          <p:nvPr/>
        </p:nvSpPr>
        <p:spPr>
          <a:xfrm rot="5400000">
            <a:off x="7131279" y="3395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68" name="Gleichschenkliges Dreieck 54">
            <a:extLst>
              <a:ext uri="{FF2B5EF4-FFF2-40B4-BE49-F238E27FC236}">
                <a16:creationId xmlns:a16="http://schemas.microsoft.com/office/drawing/2014/main" id="{32154DF8-11D2-C14B-8B5E-B113DFA8CBDD}"/>
              </a:ext>
            </a:extLst>
          </p:cNvPr>
          <p:cNvSpPr/>
          <p:nvPr/>
        </p:nvSpPr>
        <p:spPr>
          <a:xfrm rot="5400000">
            <a:off x="9460462" y="3395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169" name="Gerade Verbindung mit Pfeil 55">
            <a:extLst>
              <a:ext uri="{FF2B5EF4-FFF2-40B4-BE49-F238E27FC236}">
                <a16:creationId xmlns:a16="http://schemas.microsoft.com/office/drawing/2014/main" id="{004DD720-6051-7242-A928-1004A256AB49}"/>
              </a:ext>
            </a:extLst>
          </p:cNvPr>
          <p:cNvCxnSpPr>
            <a:cxnSpLocks/>
          </p:cNvCxnSpPr>
          <p:nvPr/>
        </p:nvCxnSpPr>
        <p:spPr>
          <a:xfrm>
            <a:off x="1612462" y="3179213"/>
            <a:ext cx="8928000" cy="0"/>
          </a:xfrm>
          <a:prstGeom prst="straightConnector1">
            <a:avLst/>
          </a:prstGeom>
          <a:ln w="22225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Rechteck 58">
            <a:extLst>
              <a:ext uri="{FF2B5EF4-FFF2-40B4-BE49-F238E27FC236}">
                <a16:creationId xmlns:a16="http://schemas.microsoft.com/office/drawing/2014/main" id="{05354DCC-6A13-9348-9B5A-D90DE0EB1DBA}"/>
              </a:ext>
            </a:extLst>
          </p:cNvPr>
          <p:cNvSpPr/>
          <p:nvPr/>
        </p:nvSpPr>
        <p:spPr>
          <a:xfrm>
            <a:off x="2764462" y="3261899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188" name="Gleichschenkliges Dreieck 59">
            <a:extLst>
              <a:ext uri="{FF2B5EF4-FFF2-40B4-BE49-F238E27FC236}">
                <a16:creationId xmlns:a16="http://schemas.microsoft.com/office/drawing/2014/main" id="{979FD7E3-86DE-D74A-9ED0-576E99D702B9}"/>
              </a:ext>
            </a:extLst>
          </p:cNvPr>
          <p:cNvSpPr/>
          <p:nvPr/>
        </p:nvSpPr>
        <p:spPr>
          <a:xfrm rot="5400000">
            <a:off x="3700462" y="3395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89" name="Rechteck 65">
            <a:extLst>
              <a:ext uri="{FF2B5EF4-FFF2-40B4-BE49-F238E27FC236}">
                <a16:creationId xmlns:a16="http://schemas.microsoft.com/office/drawing/2014/main" id="{2049C425-3E06-D24B-8F6E-039587387B01}"/>
              </a:ext>
            </a:extLst>
          </p:cNvPr>
          <p:cNvSpPr/>
          <p:nvPr/>
        </p:nvSpPr>
        <p:spPr>
          <a:xfrm>
            <a:off x="6220462" y="3251213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190" name="Gleichschenkliges Dreieck 66">
            <a:extLst>
              <a:ext uri="{FF2B5EF4-FFF2-40B4-BE49-F238E27FC236}">
                <a16:creationId xmlns:a16="http://schemas.microsoft.com/office/drawing/2014/main" id="{374D8FF6-9ED7-9E48-8BC0-37A7FBB4CA64}"/>
              </a:ext>
            </a:extLst>
          </p:cNvPr>
          <p:cNvSpPr/>
          <p:nvPr/>
        </p:nvSpPr>
        <p:spPr>
          <a:xfrm rot="5400000">
            <a:off x="4852462" y="3395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91" name="Gleichschenkliges Dreieck 72">
            <a:extLst>
              <a:ext uri="{FF2B5EF4-FFF2-40B4-BE49-F238E27FC236}">
                <a16:creationId xmlns:a16="http://schemas.microsoft.com/office/drawing/2014/main" id="{0E4BC1DA-2E2B-DF43-BA52-C93E0CAD5EB5}"/>
              </a:ext>
            </a:extLst>
          </p:cNvPr>
          <p:cNvSpPr/>
          <p:nvPr/>
        </p:nvSpPr>
        <p:spPr>
          <a:xfrm rot="5400000">
            <a:off x="6004462" y="33952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92" name="Rechteck 73">
            <a:extLst>
              <a:ext uri="{FF2B5EF4-FFF2-40B4-BE49-F238E27FC236}">
                <a16:creationId xmlns:a16="http://schemas.microsoft.com/office/drawing/2014/main" id="{7945B50E-E5AA-A043-9583-816D30DF386F}"/>
              </a:ext>
            </a:extLst>
          </p:cNvPr>
          <p:cNvSpPr/>
          <p:nvPr/>
        </p:nvSpPr>
        <p:spPr>
          <a:xfrm>
            <a:off x="5068462" y="3258439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193" name="Rechteck 74">
            <a:extLst>
              <a:ext uri="{FF2B5EF4-FFF2-40B4-BE49-F238E27FC236}">
                <a16:creationId xmlns:a16="http://schemas.microsoft.com/office/drawing/2014/main" id="{3E5DAD90-D58B-674A-817E-D3DFC2935336}"/>
              </a:ext>
            </a:extLst>
          </p:cNvPr>
          <p:cNvSpPr/>
          <p:nvPr/>
        </p:nvSpPr>
        <p:spPr>
          <a:xfrm>
            <a:off x="8524462" y="3251214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194" name="Gleichschenkliges Dreieck 75">
            <a:extLst>
              <a:ext uri="{FF2B5EF4-FFF2-40B4-BE49-F238E27FC236}">
                <a16:creationId xmlns:a16="http://schemas.microsoft.com/office/drawing/2014/main" id="{5E2C4D80-B976-AD45-B22B-F3DB8180175D}"/>
              </a:ext>
            </a:extLst>
          </p:cNvPr>
          <p:cNvSpPr/>
          <p:nvPr/>
        </p:nvSpPr>
        <p:spPr>
          <a:xfrm rot="5400000">
            <a:off x="8343112" y="3395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95" name="Rechteck 4">
            <a:extLst>
              <a:ext uri="{FF2B5EF4-FFF2-40B4-BE49-F238E27FC236}">
                <a16:creationId xmlns:a16="http://schemas.microsoft.com/office/drawing/2014/main" id="{5F802801-8D2A-4D4B-8BC6-C690F6E87F13}"/>
              </a:ext>
            </a:extLst>
          </p:cNvPr>
          <p:cNvSpPr/>
          <p:nvPr/>
        </p:nvSpPr>
        <p:spPr>
          <a:xfrm>
            <a:off x="1612462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Load data from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Load data from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database 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any files to import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</a:pPr>
            <a:endParaRPr lang="en-US" sz="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6" name="Rechteck 77">
            <a:extLst>
              <a:ext uri="{FF2B5EF4-FFF2-40B4-BE49-F238E27FC236}">
                <a16:creationId xmlns:a16="http://schemas.microsoft.com/office/drawing/2014/main" id="{653B4D16-E3E8-7040-AF33-4CB391482399}"/>
              </a:ext>
            </a:extLst>
          </p:cNvPr>
          <p:cNvSpPr/>
          <p:nvPr/>
        </p:nvSpPr>
        <p:spPr>
          <a:xfrm>
            <a:off x="3916462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duplications</a:t>
            </a:r>
          </a:p>
        </p:txBody>
      </p:sp>
      <p:sp>
        <p:nvSpPr>
          <p:cNvPr id="198" name="Rechteck 78">
            <a:extLst>
              <a:ext uri="{FF2B5EF4-FFF2-40B4-BE49-F238E27FC236}">
                <a16:creationId xmlns:a16="http://schemas.microsoft.com/office/drawing/2014/main" id="{F9E0246B-D35A-1B4D-98C6-9FCCCB60D935}"/>
              </a:ext>
            </a:extLst>
          </p:cNvPr>
          <p:cNvSpPr/>
          <p:nvPr/>
        </p:nvSpPr>
        <p:spPr>
          <a:xfrm>
            <a:off x="2764462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formats</a:t>
            </a:r>
          </a:p>
        </p:txBody>
      </p:sp>
      <p:sp>
        <p:nvSpPr>
          <p:cNvPr id="199" name="Rechteck 79">
            <a:extLst>
              <a:ext uri="{FF2B5EF4-FFF2-40B4-BE49-F238E27FC236}">
                <a16:creationId xmlns:a16="http://schemas.microsoft.com/office/drawing/2014/main" id="{DFA26736-B3AB-B649-A23F-954F2549641F}"/>
              </a:ext>
            </a:extLst>
          </p:cNvPr>
          <p:cNvSpPr/>
          <p:nvPr/>
        </p:nvSpPr>
        <p:spPr>
          <a:xfrm>
            <a:off x="5068462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Eliminate redundancies</a:t>
            </a:r>
          </a:p>
        </p:txBody>
      </p:sp>
      <p:sp>
        <p:nvSpPr>
          <p:cNvPr id="200" name="Rechteck 80">
            <a:extLst>
              <a:ext uri="{FF2B5EF4-FFF2-40B4-BE49-F238E27FC236}">
                <a16:creationId xmlns:a16="http://schemas.microsoft.com/office/drawing/2014/main" id="{EF53819C-7947-8E49-A862-C1E2988A2021}"/>
              </a:ext>
            </a:extLst>
          </p:cNvPr>
          <p:cNvSpPr/>
          <p:nvPr/>
        </p:nvSpPr>
        <p:spPr>
          <a:xfrm>
            <a:off x="6242096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01" name="Rechteck 86">
            <a:extLst>
              <a:ext uri="{FF2B5EF4-FFF2-40B4-BE49-F238E27FC236}">
                <a16:creationId xmlns:a16="http://schemas.microsoft.com/office/drawing/2014/main" id="{56139EF0-2967-B143-95F4-C5D94CEDB19E}"/>
              </a:ext>
            </a:extLst>
          </p:cNvPr>
          <p:cNvSpPr/>
          <p:nvPr/>
        </p:nvSpPr>
        <p:spPr>
          <a:xfrm>
            <a:off x="7372462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Align results</a:t>
            </a:r>
          </a:p>
        </p:txBody>
      </p:sp>
      <p:sp>
        <p:nvSpPr>
          <p:cNvPr id="202" name="Rechteck 88">
            <a:extLst>
              <a:ext uri="{FF2B5EF4-FFF2-40B4-BE49-F238E27FC236}">
                <a16:creationId xmlns:a16="http://schemas.microsoft.com/office/drawing/2014/main" id="{B865143E-407B-A445-9C58-043FEF256A21}"/>
              </a:ext>
            </a:extLst>
          </p:cNvPr>
          <p:cNvSpPr/>
          <p:nvPr/>
        </p:nvSpPr>
        <p:spPr>
          <a:xfrm>
            <a:off x="8524462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colors</a:t>
            </a:r>
          </a:p>
        </p:txBody>
      </p:sp>
      <p:sp>
        <p:nvSpPr>
          <p:cNvPr id="203" name="Rechteck 89">
            <a:extLst>
              <a:ext uri="{FF2B5EF4-FFF2-40B4-BE49-F238E27FC236}">
                <a16:creationId xmlns:a16="http://schemas.microsoft.com/office/drawing/2014/main" id="{3D5820B3-579A-E546-A411-6EBCBF1DD71A}"/>
              </a:ext>
            </a:extLst>
          </p:cNvPr>
          <p:cNvSpPr/>
          <p:nvPr/>
        </p:nvSpPr>
        <p:spPr>
          <a:xfrm>
            <a:off x="9676462" y="3827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software that data is</a:t>
            </a:r>
            <a:br>
              <a:rPr lang="en-US" sz="8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85000"/>
                  </a:schemeClr>
                </a:solidFill>
              </a:rPr>
              <a:t>available</a:t>
            </a:r>
          </a:p>
        </p:txBody>
      </p:sp>
      <p:grpSp>
        <p:nvGrpSpPr>
          <p:cNvPr id="204" name="Group">
            <a:extLst>
              <a:ext uri="{FF2B5EF4-FFF2-40B4-BE49-F238E27FC236}">
                <a16:creationId xmlns:a16="http://schemas.microsoft.com/office/drawing/2014/main" id="{50FD9F08-11E1-944F-9267-A79E9C11C250}"/>
              </a:ext>
            </a:extLst>
          </p:cNvPr>
          <p:cNvGrpSpPr/>
          <p:nvPr/>
        </p:nvGrpSpPr>
        <p:grpSpPr>
          <a:xfrm>
            <a:off x="5606491" y="5736301"/>
            <a:ext cx="667889" cy="788699"/>
            <a:chOff x="0" y="0"/>
            <a:chExt cx="667887" cy="788698"/>
          </a:xfrm>
        </p:grpSpPr>
        <p:sp>
          <p:nvSpPr>
            <p:cNvPr id="205" name="Rectangle">
              <a:extLst>
                <a:ext uri="{FF2B5EF4-FFF2-40B4-BE49-F238E27FC236}">
                  <a16:creationId xmlns:a16="http://schemas.microsoft.com/office/drawing/2014/main" id="{29CBE8A2-AAEA-1541-9942-4ADE96A90D0D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06" name="Bar Chart">
              <a:extLst>
                <a:ext uri="{FF2B5EF4-FFF2-40B4-BE49-F238E27FC236}">
                  <a16:creationId xmlns:a16="http://schemas.microsoft.com/office/drawing/2014/main" id="{CDF758D0-DC45-2742-A02C-2F5E8EFBE0D8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07" name="Line Graph">
              <a:extLst>
                <a:ext uri="{FF2B5EF4-FFF2-40B4-BE49-F238E27FC236}">
                  <a16:creationId xmlns:a16="http://schemas.microsoft.com/office/drawing/2014/main" id="{FFFAC04D-3ADF-CF4D-8BCD-7ADC7A08023A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208" name="Group">
              <a:extLst>
                <a:ext uri="{FF2B5EF4-FFF2-40B4-BE49-F238E27FC236}">
                  <a16:creationId xmlns:a16="http://schemas.microsoft.com/office/drawing/2014/main" id="{C03F4198-818C-A742-BB30-7464435E2AB9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223" name="Line">
                <a:extLst>
                  <a:ext uri="{FF2B5EF4-FFF2-40B4-BE49-F238E27FC236}">
                    <a16:creationId xmlns:a16="http://schemas.microsoft.com/office/drawing/2014/main" id="{D8125244-AC63-8F4E-9ABC-093DF1ACCF87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4" name="Line">
                <a:extLst>
                  <a:ext uri="{FF2B5EF4-FFF2-40B4-BE49-F238E27FC236}">
                    <a16:creationId xmlns:a16="http://schemas.microsoft.com/office/drawing/2014/main" id="{8CD8B035-8498-E148-8779-72EBE1A2BB43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5" name="Line">
                <a:extLst>
                  <a:ext uri="{FF2B5EF4-FFF2-40B4-BE49-F238E27FC236}">
                    <a16:creationId xmlns:a16="http://schemas.microsoft.com/office/drawing/2014/main" id="{735D0599-C083-464A-B3E7-8CB0E7CE1901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6" name="Line">
                <a:extLst>
                  <a:ext uri="{FF2B5EF4-FFF2-40B4-BE49-F238E27FC236}">
                    <a16:creationId xmlns:a16="http://schemas.microsoft.com/office/drawing/2014/main" id="{972D9BDE-8440-3545-9CB1-785C43F29226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7" name="Line">
                <a:extLst>
                  <a:ext uri="{FF2B5EF4-FFF2-40B4-BE49-F238E27FC236}">
                    <a16:creationId xmlns:a16="http://schemas.microsoft.com/office/drawing/2014/main" id="{F18A58F7-8794-2B43-9192-32C13C32F382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8" name="Line">
                <a:extLst>
                  <a:ext uri="{FF2B5EF4-FFF2-40B4-BE49-F238E27FC236}">
                    <a16:creationId xmlns:a16="http://schemas.microsoft.com/office/drawing/2014/main" id="{7EF6E1F1-DE0A-B541-B4EF-BBFFD80FCF46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9" name="Line">
                <a:extLst>
                  <a:ext uri="{FF2B5EF4-FFF2-40B4-BE49-F238E27FC236}">
                    <a16:creationId xmlns:a16="http://schemas.microsoft.com/office/drawing/2014/main" id="{95710A3F-228B-4F4B-B951-58F2F53D6D36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09" name="Group">
              <a:extLst>
                <a:ext uri="{FF2B5EF4-FFF2-40B4-BE49-F238E27FC236}">
                  <a16:creationId xmlns:a16="http://schemas.microsoft.com/office/drawing/2014/main" id="{E0B3F97B-6278-0F40-8B69-B05E9AF59A65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210" name="Line">
                <a:extLst>
                  <a:ext uri="{FF2B5EF4-FFF2-40B4-BE49-F238E27FC236}">
                    <a16:creationId xmlns:a16="http://schemas.microsoft.com/office/drawing/2014/main" id="{54EA8214-F2A5-634E-8F92-76326E68006E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1" name="Line">
                <a:extLst>
                  <a:ext uri="{FF2B5EF4-FFF2-40B4-BE49-F238E27FC236}">
                    <a16:creationId xmlns:a16="http://schemas.microsoft.com/office/drawing/2014/main" id="{A8932569-B58B-8C43-B781-260B397F6612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2" name="Line">
                <a:extLst>
                  <a:ext uri="{FF2B5EF4-FFF2-40B4-BE49-F238E27FC236}">
                    <a16:creationId xmlns:a16="http://schemas.microsoft.com/office/drawing/2014/main" id="{5C375767-564C-9A46-8C3A-4A0C39375DBB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3" name="Line">
                <a:extLst>
                  <a:ext uri="{FF2B5EF4-FFF2-40B4-BE49-F238E27FC236}">
                    <a16:creationId xmlns:a16="http://schemas.microsoft.com/office/drawing/2014/main" id="{029CACE0-2DCC-754D-AB45-3053B16B6981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4" name="Line">
                <a:extLst>
                  <a:ext uri="{FF2B5EF4-FFF2-40B4-BE49-F238E27FC236}">
                    <a16:creationId xmlns:a16="http://schemas.microsoft.com/office/drawing/2014/main" id="{EC5E2A52-81DE-E04C-838B-C33AB3538EB7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5" name="Line">
                <a:extLst>
                  <a:ext uri="{FF2B5EF4-FFF2-40B4-BE49-F238E27FC236}">
                    <a16:creationId xmlns:a16="http://schemas.microsoft.com/office/drawing/2014/main" id="{010A6E17-457F-1B42-A4D7-5224267AA553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6" name="Line">
                <a:extLst>
                  <a:ext uri="{FF2B5EF4-FFF2-40B4-BE49-F238E27FC236}">
                    <a16:creationId xmlns:a16="http://schemas.microsoft.com/office/drawing/2014/main" id="{FB49BA75-17CD-2642-B5CE-70E3BF3CC372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7" name="Line">
                <a:extLst>
                  <a:ext uri="{FF2B5EF4-FFF2-40B4-BE49-F238E27FC236}">
                    <a16:creationId xmlns:a16="http://schemas.microsoft.com/office/drawing/2014/main" id="{3F513AE9-C16B-F34C-B188-A0085A112C3C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8" name="Line">
                <a:extLst>
                  <a:ext uri="{FF2B5EF4-FFF2-40B4-BE49-F238E27FC236}">
                    <a16:creationId xmlns:a16="http://schemas.microsoft.com/office/drawing/2014/main" id="{DBFE2284-B688-EC4B-9F82-E82B482F8D24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9" name="Line">
                <a:extLst>
                  <a:ext uri="{FF2B5EF4-FFF2-40B4-BE49-F238E27FC236}">
                    <a16:creationId xmlns:a16="http://schemas.microsoft.com/office/drawing/2014/main" id="{02165BE8-7F74-ED4A-884E-2ED8A2618CDF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0" name="Line">
                <a:extLst>
                  <a:ext uri="{FF2B5EF4-FFF2-40B4-BE49-F238E27FC236}">
                    <a16:creationId xmlns:a16="http://schemas.microsoft.com/office/drawing/2014/main" id="{30B7D4D7-B27F-5340-8D73-3C368DABA888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1" name="Line">
                <a:extLst>
                  <a:ext uri="{FF2B5EF4-FFF2-40B4-BE49-F238E27FC236}">
                    <a16:creationId xmlns:a16="http://schemas.microsoft.com/office/drawing/2014/main" id="{D9D743C3-7F72-9247-877D-F6DBC13AB8D8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2" name="Line">
                <a:extLst>
                  <a:ext uri="{FF2B5EF4-FFF2-40B4-BE49-F238E27FC236}">
                    <a16:creationId xmlns:a16="http://schemas.microsoft.com/office/drawing/2014/main" id="{8DFF8921-3B81-6441-9690-6F2900CCC25C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30" name="Group 229">
            <a:extLst>
              <a:ext uri="{FF2B5EF4-FFF2-40B4-BE49-F238E27FC236}">
                <a16:creationId xmlns:a16="http://schemas.microsoft.com/office/drawing/2014/main" id="{1869FAE5-5CF2-0D4C-8F6D-82DECBFE6C52}"/>
              </a:ext>
            </a:extLst>
          </p:cNvPr>
          <p:cNvGrpSpPr/>
          <p:nvPr/>
        </p:nvGrpSpPr>
        <p:grpSpPr>
          <a:xfrm>
            <a:off x="5070987" y="1431154"/>
            <a:ext cx="1817570" cy="381780"/>
            <a:chOff x="1224722" y="4834720"/>
            <a:chExt cx="1817570" cy="381780"/>
          </a:xfrm>
        </p:grpSpPr>
        <p:grpSp>
          <p:nvGrpSpPr>
            <p:cNvPr id="231" name="Group 230">
              <a:extLst>
                <a:ext uri="{FF2B5EF4-FFF2-40B4-BE49-F238E27FC236}">
                  <a16:creationId xmlns:a16="http://schemas.microsoft.com/office/drawing/2014/main" id="{BFE87EFA-E243-2149-9953-2EFF17F1BF6A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265" name="Rectangle">
                <a:extLst>
                  <a:ext uri="{FF2B5EF4-FFF2-40B4-BE49-F238E27FC236}">
                    <a16:creationId xmlns:a16="http://schemas.microsoft.com/office/drawing/2014/main" id="{C9FFB6DD-C507-254E-BAC1-FBE23F34EF2B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66" name="Rectangle">
                <a:extLst>
                  <a:ext uri="{FF2B5EF4-FFF2-40B4-BE49-F238E27FC236}">
                    <a16:creationId xmlns:a16="http://schemas.microsoft.com/office/drawing/2014/main" id="{E4246D9C-34E8-3548-B418-8F7BB0C2840D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67" name="Rectangle">
                <a:extLst>
                  <a:ext uri="{FF2B5EF4-FFF2-40B4-BE49-F238E27FC236}">
                    <a16:creationId xmlns:a16="http://schemas.microsoft.com/office/drawing/2014/main" id="{D18F0A8D-EC57-ED43-82A7-514B2CE8312B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32" name="Group 231">
              <a:extLst>
                <a:ext uri="{FF2B5EF4-FFF2-40B4-BE49-F238E27FC236}">
                  <a16:creationId xmlns:a16="http://schemas.microsoft.com/office/drawing/2014/main" id="{0B1AD322-38D3-B24D-993B-A605C3949B9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263" name="Cylinder">
                <a:extLst>
                  <a:ext uri="{FF2B5EF4-FFF2-40B4-BE49-F238E27FC236}">
                    <a16:creationId xmlns:a16="http://schemas.microsoft.com/office/drawing/2014/main" id="{38B3D389-A5A5-064F-90ED-D3A3EC2379A7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64" name="Cylinder">
                <a:extLst>
                  <a:ext uri="{FF2B5EF4-FFF2-40B4-BE49-F238E27FC236}">
                    <a16:creationId xmlns:a16="http://schemas.microsoft.com/office/drawing/2014/main" id="{70327F22-1728-DD4B-85EA-842C31B53409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33" name="Gruppieren 12">
              <a:extLst>
                <a:ext uri="{FF2B5EF4-FFF2-40B4-BE49-F238E27FC236}">
                  <a16:creationId xmlns:a16="http://schemas.microsoft.com/office/drawing/2014/main" id="{9AEB9E2C-69D5-6747-9095-CCB12D80E8E6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261" name="World">
                <a:extLst>
                  <a:ext uri="{FF2B5EF4-FFF2-40B4-BE49-F238E27FC236}">
                    <a16:creationId xmlns:a16="http://schemas.microsoft.com/office/drawing/2014/main" id="{D0D888E7-F5E2-D94F-8FDD-1FD2FF346916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62" name="World">
                <a:extLst>
                  <a:ext uri="{FF2B5EF4-FFF2-40B4-BE49-F238E27FC236}">
                    <a16:creationId xmlns:a16="http://schemas.microsoft.com/office/drawing/2014/main" id="{F5CACA9E-0DB2-6E44-8C78-9A040F7E3D10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3714700D-A64E-844F-A165-CEB2293A5C97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235" name="Gruppieren 98">
                <a:extLst>
                  <a:ext uri="{FF2B5EF4-FFF2-40B4-BE49-F238E27FC236}">
                    <a16:creationId xmlns:a16="http://schemas.microsoft.com/office/drawing/2014/main" id="{1E1D105E-575D-C643-BF16-73D2EFE108EE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249" name="Rechteck: abgerundete Ecken 99">
                  <a:extLst>
                    <a:ext uri="{FF2B5EF4-FFF2-40B4-BE49-F238E27FC236}">
                      <a16:creationId xmlns:a16="http://schemas.microsoft.com/office/drawing/2014/main" id="{B1A857B7-D4AC-6F48-AD1B-C7A329745910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50" name="Gerader Verbinder 100">
                  <a:extLst>
                    <a:ext uri="{FF2B5EF4-FFF2-40B4-BE49-F238E27FC236}">
                      <a16:creationId xmlns:a16="http://schemas.microsoft.com/office/drawing/2014/main" id="{0C18A91A-7D3C-FC4F-A571-D23DEEC39477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1" name="Gerader Verbinder 101">
                  <a:extLst>
                    <a:ext uri="{FF2B5EF4-FFF2-40B4-BE49-F238E27FC236}">
                      <a16:creationId xmlns:a16="http://schemas.microsoft.com/office/drawing/2014/main" id="{0CBE9231-6D50-CF43-BD9E-1F79F9013738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2" name="Gerader Verbinder 102">
                  <a:extLst>
                    <a:ext uri="{FF2B5EF4-FFF2-40B4-BE49-F238E27FC236}">
                      <a16:creationId xmlns:a16="http://schemas.microsoft.com/office/drawing/2014/main" id="{7D3D1D32-4341-C540-A70A-A9D197ADBCC0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3" name="Gerader Verbinder 103">
                  <a:extLst>
                    <a:ext uri="{FF2B5EF4-FFF2-40B4-BE49-F238E27FC236}">
                      <a16:creationId xmlns:a16="http://schemas.microsoft.com/office/drawing/2014/main" id="{AF25A441-F028-2A45-88DA-A27C9E92D647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Gerader Verbinder 104">
                  <a:extLst>
                    <a:ext uri="{FF2B5EF4-FFF2-40B4-BE49-F238E27FC236}">
                      <a16:creationId xmlns:a16="http://schemas.microsoft.com/office/drawing/2014/main" id="{911A2ED5-8826-5F4B-958B-CA6B66713FC4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5" name="Gerader Verbinder 105">
                  <a:extLst>
                    <a:ext uri="{FF2B5EF4-FFF2-40B4-BE49-F238E27FC236}">
                      <a16:creationId xmlns:a16="http://schemas.microsoft.com/office/drawing/2014/main" id="{F2DB0CD2-3C03-BC4B-9FC6-C8A85DAE76C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6" name="Gerader Verbinder 106">
                  <a:extLst>
                    <a:ext uri="{FF2B5EF4-FFF2-40B4-BE49-F238E27FC236}">
                      <a16:creationId xmlns:a16="http://schemas.microsoft.com/office/drawing/2014/main" id="{3FBC2F87-B7C7-5E44-8C00-9691FE4900D7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7" name="Gerader Verbinder 107">
                  <a:extLst>
                    <a:ext uri="{FF2B5EF4-FFF2-40B4-BE49-F238E27FC236}">
                      <a16:creationId xmlns:a16="http://schemas.microsoft.com/office/drawing/2014/main" id="{D1FB6AA3-1D60-5C4C-BADD-491A4A615F8E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Gerader Verbinder 108">
                  <a:extLst>
                    <a:ext uri="{FF2B5EF4-FFF2-40B4-BE49-F238E27FC236}">
                      <a16:creationId xmlns:a16="http://schemas.microsoft.com/office/drawing/2014/main" id="{6A79BD25-E8CA-A947-B810-59C45977A54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9" name="Gerader Verbinder 109">
                  <a:extLst>
                    <a:ext uri="{FF2B5EF4-FFF2-40B4-BE49-F238E27FC236}">
                      <a16:creationId xmlns:a16="http://schemas.microsoft.com/office/drawing/2014/main" id="{474730AA-2472-7949-8C0E-8EA0284505D5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0" name="Trapezoid 259">
                  <a:extLst>
                    <a:ext uri="{FF2B5EF4-FFF2-40B4-BE49-F238E27FC236}">
                      <a16:creationId xmlns:a16="http://schemas.microsoft.com/office/drawing/2014/main" id="{FF584762-5BE5-9B40-870D-467DA4C69E50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236" name="Gruppieren 98">
                <a:extLst>
                  <a:ext uri="{FF2B5EF4-FFF2-40B4-BE49-F238E27FC236}">
                    <a16:creationId xmlns:a16="http://schemas.microsoft.com/office/drawing/2014/main" id="{2B4D4E22-4694-0E41-B1F2-A91364C958EB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237" name="Rechteck: abgerundete Ecken 99">
                  <a:extLst>
                    <a:ext uri="{FF2B5EF4-FFF2-40B4-BE49-F238E27FC236}">
                      <a16:creationId xmlns:a16="http://schemas.microsoft.com/office/drawing/2014/main" id="{FF8C4172-AC2A-D842-83B8-044D16E0182A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38" name="Gerader Verbinder 100">
                  <a:extLst>
                    <a:ext uri="{FF2B5EF4-FFF2-40B4-BE49-F238E27FC236}">
                      <a16:creationId xmlns:a16="http://schemas.microsoft.com/office/drawing/2014/main" id="{4CA1FA49-04D9-FE4F-81FA-C760A67198CD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9" name="Gerader Verbinder 101">
                  <a:extLst>
                    <a:ext uri="{FF2B5EF4-FFF2-40B4-BE49-F238E27FC236}">
                      <a16:creationId xmlns:a16="http://schemas.microsoft.com/office/drawing/2014/main" id="{AE72F569-6ADE-144E-B24F-26E73A3E634B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" name="Gerader Verbinder 102">
                  <a:extLst>
                    <a:ext uri="{FF2B5EF4-FFF2-40B4-BE49-F238E27FC236}">
                      <a16:creationId xmlns:a16="http://schemas.microsoft.com/office/drawing/2014/main" id="{D0C6BD21-FF44-2D4B-A1D0-DEDC71E3D602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" name="Gerader Verbinder 103">
                  <a:extLst>
                    <a:ext uri="{FF2B5EF4-FFF2-40B4-BE49-F238E27FC236}">
                      <a16:creationId xmlns:a16="http://schemas.microsoft.com/office/drawing/2014/main" id="{CDA6E8D3-691A-DE4B-8F46-1AC0D27404AE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2" name="Gerader Verbinder 104">
                  <a:extLst>
                    <a:ext uri="{FF2B5EF4-FFF2-40B4-BE49-F238E27FC236}">
                      <a16:creationId xmlns:a16="http://schemas.microsoft.com/office/drawing/2014/main" id="{D49981B3-391E-3748-A3ED-AFACA6BC7C40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3" name="Gerader Verbinder 105">
                  <a:extLst>
                    <a:ext uri="{FF2B5EF4-FFF2-40B4-BE49-F238E27FC236}">
                      <a16:creationId xmlns:a16="http://schemas.microsoft.com/office/drawing/2014/main" id="{90CAE7A1-BE88-4E4C-ACA0-13000CC58388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4" name="Gerader Verbinder 106">
                  <a:extLst>
                    <a:ext uri="{FF2B5EF4-FFF2-40B4-BE49-F238E27FC236}">
                      <a16:creationId xmlns:a16="http://schemas.microsoft.com/office/drawing/2014/main" id="{DDEE008D-A939-594E-A2E1-D1956917ACA6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5" name="Gerader Verbinder 107">
                  <a:extLst>
                    <a:ext uri="{FF2B5EF4-FFF2-40B4-BE49-F238E27FC236}">
                      <a16:creationId xmlns:a16="http://schemas.microsoft.com/office/drawing/2014/main" id="{4F2CD793-5891-F242-B534-024D53AB0D22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" name="Gerader Verbinder 108">
                  <a:extLst>
                    <a:ext uri="{FF2B5EF4-FFF2-40B4-BE49-F238E27FC236}">
                      <a16:creationId xmlns:a16="http://schemas.microsoft.com/office/drawing/2014/main" id="{6A3F298B-D81F-0A48-8492-4B8AA4F0A6EE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" name="Gerader Verbinder 109">
                  <a:extLst>
                    <a:ext uri="{FF2B5EF4-FFF2-40B4-BE49-F238E27FC236}">
                      <a16:creationId xmlns:a16="http://schemas.microsoft.com/office/drawing/2014/main" id="{934D25A6-628D-ED4C-9AFE-E9A7DDC7944B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8" name="Trapezoid 247">
                  <a:extLst>
                    <a:ext uri="{FF2B5EF4-FFF2-40B4-BE49-F238E27FC236}">
                      <a16:creationId xmlns:a16="http://schemas.microsoft.com/office/drawing/2014/main" id="{F24B85C8-15D2-B34B-9DB6-463304FEC0F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269" name="Pfeil: nach rechts 95">
            <a:extLst>
              <a:ext uri="{FF2B5EF4-FFF2-40B4-BE49-F238E27FC236}">
                <a16:creationId xmlns:a16="http://schemas.microsoft.com/office/drawing/2014/main" id="{D7473593-698D-8648-936F-99611359DF97}"/>
              </a:ext>
            </a:extLst>
          </p:cNvPr>
          <p:cNvSpPr/>
          <p:nvPr/>
        </p:nvSpPr>
        <p:spPr>
          <a:xfrm rot="5400000">
            <a:off x="5712268" y="5078242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Rectangle 79">
            <a:extLst>
              <a:ext uri="{FF2B5EF4-FFF2-40B4-BE49-F238E27FC236}">
                <a16:creationId xmlns:a16="http://schemas.microsoft.com/office/drawing/2014/main" id="{0A9728DE-6286-9540-B112-CA97404A77D6}"/>
              </a:ext>
            </a:extLst>
          </p:cNvPr>
          <p:cNvSpPr/>
          <p:nvPr/>
        </p:nvSpPr>
        <p:spPr>
          <a:xfrm>
            <a:off x="1776025" y="2517143"/>
            <a:ext cx="84444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bg1">
                    <a:lumMod val="95000"/>
                  </a:schemeClr>
                </a:solidFill>
              </a:rPr>
              <a:t>B4P</a:t>
            </a:r>
            <a:endParaRPr lang="en-US" sz="2200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75" name="Gruppieren 10">
            <a:extLst>
              <a:ext uri="{FF2B5EF4-FFF2-40B4-BE49-F238E27FC236}">
                <a16:creationId xmlns:a16="http://schemas.microsoft.com/office/drawing/2014/main" id="{17A98125-1E95-5947-9BBB-6438ACB12C3E}"/>
              </a:ext>
            </a:extLst>
          </p:cNvPr>
          <p:cNvGrpSpPr/>
          <p:nvPr/>
        </p:nvGrpSpPr>
        <p:grpSpPr>
          <a:xfrm>
            <a:off x="10257476" y="2545781"/>
            <a:ext cx="446524" cy="523219"/>
            <a:chOff x="7789696" y="1644240"/>
            <a:chExt cx="431444" cy="576000"/>
          </a:xfrm>
        </p:grpSpPr>
        <p:sp>
          <p:nvSpPr>
            <p:cNvPr id="276" name="Ellipse 9">
              <a:extLst>
                <a:ext uri="{FF2B5EF4-FFF2-40B4-BE49-F238E27FC236}">
                  <a16:creationId xmlns:a16="http://schemas.microsoft.com/office/drawing/2014/main" id="{CCAF3ED6-A0D2-3D4C-B1FE-8F4250AB41B3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277" name="Grafik 57">
              <a:extLst>
                <a:ext uri="{FF2B5EF4-FFF2-40B4-BE49-F238E27FC236}">
                  <a16:creationId xmlns:a16="http://schemas.microsoft.com/office/drawing/2014/main" id="{3BFF1922-8325-1743-8AFE-D48874C926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279" name="Rechteck 32">
            <a:extLst>
              <a:ext uri="{FF2B5EF4-FFF2-40B4-BE49-F238E27FC236}">
                <a16:creationId xmlns:a16="http://schemas.microsoft.com/office/drawing/2014/main" id="{A7B028F4-8C3F-C241-9C11-7FD3E2E2D6DD}"/>
              </a:ext>
            </a:extLst>
          </p:cNvPr>
          <p:cNvSpPr/>
          <p:nvPr/>
        </p:nvSpPr>
        <p:spPr>
          <a:xfrm>
            <a:off x="3144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2</a:t>
            </a:r>
          </a:p>
        </p:txBody>
      </p:sp>
      <p:sp>
        <p:nvSpPr>
          <p:cNvPr id="280" name="Rechteck 33">
            <a:extLst>
              <a:ext uri="{FF2B5EF4-FFF2-40B4-BE49-F238E27FC236}">
                <a16:creationId xmlns:a16="http://schemas.microsoft.com/office/drawing/2014/main" id="{9D08C7FF-9E7A-E747-A8C3-5F75CCD8A7C0}"/>
              </a:ext>
            </a:extLst>
          </p:cNvPr>
          <p:cNvSpPr/>
          <p:nvPr/>
        </p:nvSpPr>
        <p:spPr>
          <a:xfrm>
            <a:off x="4296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3</a:t>
            </a:r>
          </a:p>
        </p:txBody>
      </p:sp>
      <p:sp>
        <p:nvSpPr>
          <p:cNvPr id="281" name="Rechteck 34">
            <a:extLst>
              <a:ext uri="{FF2B5EF4-FFF2-40B4-BE49-F238E27FC236}">
                <a16:creationId xmlns:a16="http://schemas.microsoft.com/office/drawing/2014/main" id="{4E61604E-C909-3F43-9EDF-2CCFCE0127AF}"/>
              </a:ext>
            </a:extLst>
          </p:cNvPr>
          <p:cNvSpPr/>
          <p:nvPr/>
        </p:nvSpPr>
        <p:spPr>
          <a:xfrm>
            <a:off x="5448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4</a:t>
            </a:r>
          </a:p>
        </p:txBody>
      </p:sp>
      <p:sp>
        <p:nvSpPr>
          <p:cNvPr id="282" name="Rechteck 35">
            <a:extLst>
              <a:ext uri="{FF2B5EF4-FFF2-40B4-BE49-F238E27FC236}">
                <a16:creationId xmlns:a16="http://schemas.microsoft.com/office/drawing/2014/main" id="{D998ED10-AAE1-F24E-8641-6933E5EBA5DD}"/>
              </a:ext>
            </a:extLst>
          </p:cNvPr>
          <p:cNvSpPr/>
          <p:nvPr/>
        </p:nvSpPr>
        <p:spPr>
          <a:xfrm>
            <a:off x="6600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5</a:t>
            </a:r>
          </a:p>
        </p:txBody>
      </p:sp>
      <p:sp>
        <p:nvSpPr>
          <p:cNvPr id="283" name="Rechteck 36">
            <a:extLst>
              <a:ext uri="{FF2B5EF4-FFF2-40B4-BE49-F238E27FC236}">
                <a16:creationId xmlns:a16="http://schemas.microsoft.com/office/drawing/2014/main" id="{1C0C4F49-6B73-D543-8DD0-1E2E141752F5}"/>
              </a:ext>
            </a:extLst>
          </p:cNvPr>
          <p:cNvSpPr/>
          <p:nvPr/>
        </p:nvSpPr>
        <p:spPr>
          <a:xfrm>
            <a:off x="7752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6</a:t>
            </a:r>
          </a:p>
        </p:txBody>
      </p:sp>
      <p:sp>
        <p:nvSpPr>
          <p:cNvPr id="284" name="Rechteck 37">
            <a:extLst>
              <a:ext uri="{FF2B5EF4-FFF2-40B4-BE49-F238E27FC236}">
                <a16:creationId xmlns:a16="http://schemas.microsoft.com/office/drawing/2014/main" id="{B1784960-2AF4-824F-A2C2-0D7C7749BEED}"/>
              </a:ext>
            </a:extLst>
          </p:cNvPr>
          <p:cNvSpPr/>
          <p:nvPr/>
        </p:nvSpPr>
        <p:spPr>
          <a:xfrm>
            <a:off x="8904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7</a:t>
            </a:r>
          </a:p>
        </p:txBody>
      </p:sp>
      <p:sp>
        <p:nvSpPr>
          <p:cNvPr id="285" name="Rechteck 38">
            <a:extLst>
              <a:ext uri="{FF2B5EF4-FFF2-40B4-BE49-F238E27FC236}">
                <a16:creationId xmlns:a16="http://schemas.microsoft.com/office/drawing/2014/main" id="{377E1A98-26C5-2148-A0DB-41D5476D4CA0}"/>
              </a:ext>
            </a:extLst>
          </p:cNvPr>
          <p:cNvSpPr/>
          <p:nvPr/>
        </p:nvSpPr>
        <p:spPr>
          <a:xfrm>
            <a:off x="10056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8</a:t>
            </a:r>
          </a:p>
        </p:txBody>
      </p:sp>
      <p:sp>
        <p:nvSpPr>
          <p:cNvPr id="107" name="Rechteck 32">
            <a:extLst>
              <a:ext uri="{FF2B5EF4-FFF2-40B4-BE49-F238E27FC236}">
                <a16:creationId xmlns:a16="http://schemas.microsoft.com/office/drawing/2014/main" id="{C345BD75-760F-46FA-86F0-7F72BC55164C}"/>
              </a:ext>
            </a:extLst>
          </p:cNvPr>
          <p:cNvSpPr/>
          <p:nvPr/>
        </p:nvSpPr>
        <p:spPr>
          <a:xfrm>
            <a:off x="2064000" y="29608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80659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D7D99C55-017C-4C36-82C1-575198FA047B}"/>
              </a:ext>
            </a:extLst>
          </p:cNvPr>
          <p:cNvSpPr/>
          <p:nvPr/>
        </p:nvSpPr>
        <p:spPr>
          <a:xfrm>
            <a:off x="6319276" y="4581000"/>
            <a:ext cx="5133762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Principle of Low-Code Approach: Few statements suffice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Simple syntax</a:t>
            </a:r>
            <a:r>
              <a:rPr lang="en-US" sz="1200" dirty="0">
                <a:solidFill>
                  <a:schemeClr val="tx1"/>
                </a:solidFill>
              </a:rPr>
              <a:t>: Easy to read, learn, understand and run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Extensive library: </a:t>
            </a:r>
            <a:r>
              <a:rPr lang="en-US" sz="1200" dirty="0">
                <a:solidFill>
                  <a:schemeClr val="tx1"/>
                </a:solidFill>
              </a:rPr>
              <a:t> Over 800 powerful functions built-in, with easy extensibility for new functions.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Compact methods </a:t>
            </a:r>
            <a:r>
              <a:rPr lang="en-US" sz="1200" dirty="0">
                <a:solidFill>
                  <a:schemeClr val="tx1"/>
                </a:solidFill>
              </a:rPr>
              <a:t>for powerful processing steps eliminates need for complex code, loops, or other administrative overhead.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DADABED-9A48-47F9-A643-547ED3A5E315}"/>
              </a:ext>
            </a:extLst>
          </p:cNvPr>
          <p:cNvSpPr/>
          <p:nvPr/>
        </p:nvSpPr>
        <p:spPr>
          <a:xfrm>
            <a:off x="264000" y="4581000"/>
            <a:ext cx="5184000" cy="204094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100" b="1" dirty="0">
                <a:solidFill>
                  <a:schemeClr val="tx1"/>
                </a:solidFill>
              </a:rPr>
              <a:t>Extremely Fast</a:t>
            </a:r>
            <a:r>
              <a:rPr lang="en-US" sz="1100" dirty="0">
                <a:solidFill>
                  <a:schemeClr val="tx1"/>
                </a:solidFill>
              </a:rPr>
              <a:t>:  Compiled and runs ‘on the metal’ to the peak performance of the very latest 8-core and 12-core processors from Intel and Apple (M1).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100" b="1" dirty="0">
                <a:solidFill>
                  <a:schemeClr val="tx1"/>
                </a:solidFill>
              </a:rPr>
              <a:t>Extremely Light weight</a:t>
            </a:r>
            <a:r>
              <a:rPr lang="en-US" sz="1100" dirty="0">
                <a:solidFill>
                  <a:schemeClr val="tx1"/>
                </a:solidFill>
              </a:rPr>
              <a:t> (&lt; 3 MB installation footprint).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100" b="1" dirty="0">
                <a:solidFill>
                  <a:schemeClr val="tx1"/>
                </a:solidFill>
              </a:rPr>
              <a:t>Extremely Secure. </a:t>
            </a:r>
            <a:r>
              <a:rPr lang="en-US" sz="1100" dirty="0">
                <a:solidFill>
                  <a:schemeClr val="tx1"/>
                </a:solidFill>
              </a:rPr>
              <a:t>No connection to any ‘cloud service’. Runs 100% on standalone personal computer fully isolated within the corporate network, thus allowing safe use on highly confidential corporate and financial information. 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100" b="1" dirty="0">
                <a:solidFill>
                  <a:schemeClr val="tx1"/>
                </a:solidFill>
              </a:rPr>
              <a:t>Extreme Reliability. </a:t>
            </a:r>
            <a:r>
              <a:rPr lang="en-US" sz="1100" dirty="0">
                <a:solidFill>
                  <a:schemeClr val="tx1"/>
                </a:solidFill>
              </a:rPr>
              <a:t>No Dependencies.  Once installed there is no means for software to ‘break’ as it has no dependencies.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100" b="1" dirty="0">
                <a:solidFill>
                  <a:schemeClr val="tx1"/>
                </a:solidFill>
              </a:rPr>
              <a:t>Many data formats supported </a:t>
            </a:r>
            <a:br>
              <a:rPr lang="en-US" sz="1100" b="1" dirty="0">
                <a:solidFill>
                  <a:schemeClr val="tx1"/>
                </a:solidFill>
              </a:rPr>
            </a:br>
            <a:r>
              <a:rPr lang="en-US" sz="1100" dirty="0">
                <a:solidFill>
                  <a:schemeClr val="tx1"/>
                </a:solidFill>
              </a:rPr>
              <a:t>(Excel, HTML, XML, JSON, text files, etc., full UNICODE)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34133EB-54DE-4FA0-97C8-78E414B1323D}"/>
              </a:ext>
            </a:extLst>
          </p:cNvPr>
          <p:cNvSpPr/>
          <p:nvPr/>
        </p:nvSpPr>
        <p:spPr>
          <a:xfrm>
            <a:off x="1775800" y="1197000"/>
            <a:ext cx="21604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3264C8"/>
                </a:solidFill>
                <a:latin typeface="+mj-lt"/>
              </a:rPr>
              <a:t>The B4P Engine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21B0682-4B55-4660-96B2-8772D415A569}"/>
              </a:ext>
            </a:extLst>
          </p:cNvPr>
          <p:cNvSpPr/>
          <p:nvPr/>
        </p:nvSpPr>
        <p:spPr>
          <a:xfrm>
            <a:off x="7554157" y="1197000"/>
            <a:ext cx="26640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3264C8"/>
                </a:solidFill>
                <a:latin typeface="+mj-lt"/>
              </a:rPr>
              <a:t>The B4P Language</a:t>
            </a:r>
          </a:p>
        </p:txBody>
      </p:sp>
      <p:pic>
        <p:nvPicPr>
          <p:cNvPr id="14" name="Picture 9" descr="Diagram, application&#10;&#10;Description automatically generated">
            <a:extLst>
              <a:ext uri="{FF2B5EF4-FFF2-40B4-BE49-F238E27FC236}">
                <a16:creationId xmlns:a16="http://schemas.microsoft.com/office/drawing/2014/main" id="{5D358BD5-4D07-497E-AC66-5545E5739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0176" y="2493000"/>
            <a:ext cx="1842625" cy="1924399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389FFD4-F702-FD4B-9D76-71BC8C3A1E4F}"/>
              </a:ext>
            </a:extLst>
          </p:cNvPr>
          <p:cNvSpPr/>
          <p:nvPr/>
        </p:nvSpPr>
        <p:spPr>
          <a:xfrm>
            <a:off x="6168000" y="1773000"/>
            <a:ext cx="5453793" cy="461665"/>
          </a:xfrm>
          <a:prstGeom prst="rect">
            <a:avLst/>
          </a:prstGeom>
          <a:solidFill>
            <a:srgbClr val="3264C8"/>
          </a:solidFill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i="1" dirty="0">
                <a:solidFill>
                  <a:schemeClr val="bg1">
                    <a:lumMod val="95000"/>
                  </a:schemeClr>
                </a:solidFill>
              </a:rPr>
              <a:t>The B4P Language is a Low-Code, Domain-specific Language designed specifically for tabular data, and has over 800 functions built in.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4C65F95-C9B1-8543-971E-07350D898C01}"/>
              </a:ext>
            </a:extLst>
          </p:cNvPr>
          <p:cNvSpPr/>
          <p:nvPr/>
        </p:nvSpPr>
        <p:spPr>
          <a:xfrm>
            <a:off x="368510" y="1665866"/>
            <a:ext cx="4974979" cy="646331"/>
          </a:xfrm>
          <a:prstGeom prst="rect">
            <a:avLst/>
          </a:prstGeom>
          <a:solidFill>
            <a:srgbClr val="3264C8"/>
          </a:solidFill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i="1" dirty="0">
                <a:solidFill>
                  <a:schemeClr val="bg1">
                    <a:lumMod val="95000"/>
                  </a:schemeClr>
                </a:solidFill>
              </a:rPr>
              <a:t>The B4P Engine is designed for extreme performance managing Big Data – processing tens of millions of rows of data in seconds on commodity personal computers.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5D6C6728-43A3-6946-879B-78D1EAA42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8521" y="3010997"/>
            <a:ext cx="5615272" cy="1176403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049E86D-8A8F-A845-A934-C9218AD2B563}"/>
              </a:ext>
            </a:extLst>
          </p:cNvPr>
          <p:cNvCxnSpPr>
            <a:cxnSpLocks/>
          </p:cNvCxnSpPr>
          <p:nvPr/>
        </p:nvCxnSpPr>
        <p:spPr>
          <a:xfrm>
            <a:off x="5736000" y="837000"/>
            <a:ext cx="0" cy="602100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el 1">
            <a:extLst>
              <a:ext uri="{FF2B5EF4-FFF2-40B4-BE49-F238E27FC236}">
                <a16:creationId xmlns:a16="http://schemas.microsoft.com/office/drawing/2014/main" id="{EF14AEDB-83B4-7F4F-81B6-5FD152163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Low-Code Integration and Analytics Engine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Main Components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8393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C7A0945-3580-124C-97B5-638A3AF38F9A}"/>
              </a:ext>
            </a:extLst>
          </p:cNvPr>
          <p:cNvSpPr/>
          <p:nvPr/>
        </p:nvSpPr>
        <p:spPr>
          <a:xfrm>
            <a:off x="912000" y="1183287"/>
            <a:ext cx="5961073" cy="4045712"/>
          </a:xfrm>
          <a:prstGeom prst="rect">
            <a:avLst/>
          </a:prstGeom>
          <a:solidFill>
            <a:schemeClr val="bg1">
              <a:lumMod val="95000"/>
              <a:alpha val="57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2977C84-DDDD-43A9-87CC-686BCD2325A2}"/>
              </a:ext>
            </a:extLst>
          </p:cNvPr>
          <p:cNvSpPr/>
          <p:nvPr/>
        </p:nvSpPr>
        <p:spPr>
          <a:xfrm>
            <a:off x="596533" y="6072411"/>
            <a:ext cx="6377484" cy="629715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600" b="1" i="1" dirty="0">
                <a:solidFill>
                  <a:schemeClr val="bg1"/>
                </a:solidFill>
              </a:rPr>
              <a:t>B4P is highest in both Code Performance and Code Efficiency, </a:t>
            </a:r>
          </a:p>
          <a:p>
            <a:pPr algn="ctr"/>
            <a:r>
              <a:rPr lang="en-US" sz="1600" b="1" i="1" dirty="0">
                <a:solidFill>
                  <a:schemeClr val="bg1"/>
                </a:solidFill>
              </a:rPr>
              <a:t>providing complete solutions with less than 10-20 lines of code</a:t>
            </a:r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BDF823A3-4570-4E59-8362-70EFC9D0F422}"/>
              </a:ext>
            </a:extLst>
          </p:cNvPr>
          <p:cNvCxnSpPr/>
          <p:nvPr/>
        </p:nvCxnSpPr>
        <p:spPr>
          <a:xfrm>
            <a:off x="860259" y="5229000"/>
            <a:ext cx="5976000" cy="0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8CEF0B31-C6C2-4AA3-AD7D-CD02D19728E5}"/>
              </a:ext>
            </a:extLst>
          </p:cNvPr>
          <p:cNvSpPr/>
          <p:nvPr/>
        </p:nvSpPr>
        <p:spPr>
          <a:xfrm>
            <a:off x="2012259" y="5229000"/>
            <a:ext cx="3456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ct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Code Efficiency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8C66E09-6A78-47E2-9C35-854059660911}"/>
              </a:ext>
            </a:extLst>
          </p:cNvPr>
          <p:cNvSpPr/>
          <p:nvPr/>
        </p:nvSpPr>
        <p:spPr>
          <a:xfrm>
            <a:off x="6116259" y="5229000"/>
            <a:ext cx="720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High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25744FB5-127B-489D-9EA1-1DD180D66DB9}"/>
              </a:ext>
            </a:extLst>
          </p:cNvPr>
          <p:cNvSpPr/>
          <p:nvPr/>
        </p:nvSpPr>
        <p:spPr>
          <a:xfrm>
            <a:off x="788259" y="5229000"/>
            <a:ext cx="720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Low</a:t>
            </a: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90681E7-1613-4085-A2C2-527610B91EFA}"/>
              </a:ext>
            </a:extLst>
          </p:cNvPr>
          <p:cNvCxnSpPr>
            <a:cxnSpLocks/>
          </p:cNvCxnSpPr>
          <p:nvPr/>
        </p:nvCxnSpPr>
        <p:spPr>
          <a:xfrm flipH="1" flipV="1">
            <a:off x="853130" y="1237129"/>
            <a:ext cx="7129" cy="3991871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6A8BA73E-E763-4B04-8998-A8ED23948F9D}"/>
              </a:ext>
            </a:extLst>
          </p:cNvPr>
          <p:cNvSpPr/>
          <p:nvPr/>
        </p:nvSpPr>
        <p:spPr>
          <a:xfrm>
            <a:off x="356259" y="5013000"/>
            <a:ext cx="432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Low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2F4F5FFA-F812-4E54-8B73-86E758C2E2AD}"/>
              </a:ext>
            </a:extLst>
          </p:cNvPr>
          <p:cNvSpPr/>
          <p:nvPr/>
        </p:nvSpPr>
        <p:spPr>
          <a:xfrm>
            <a:off x="336000" y="1183286"/>
            <a:ext cx="432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High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87D581E7-BA3B-4612-A6BC-89BE70DB8C5A}"/>
              </a:ext>
            </a:extLst>
          </p:cNvPr>
          <p:cNvSpPr/>
          <p:nvPr/>
        </p:nvSpPr>
        <p:spPr>
          <a:xfrm rot="16200000">
            <a:off x="-975741" y="3167858"/>
            <a:ext cx="2952000" cy="2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algn="ct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Code Performance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" name="Rechteck: abgerundete Ecken 21">
            <a:extLst>
              <a:ext uri="{FF2B5EF4-FFF2-40B4-BE49-F238E27FC236}">
                <a16:creationId xmlns:a16="http://schemas.microsoft.com/office/drawing/2014/main" id="{5F5505FA-E5AE-4741-BBCD-D7FEB5B55B25}"/>
              </a:ext>
            </a:extLst>
          </p:cNvPr>
          <p:cNvSpPr/>
          <p:nvPr/>
        </p:nvSpPr>
        <p:spPr>
          <a:xfrm>
            <a:off x="2711098" y="4169605"/>
            <a:ext cx="1343031" cy="875594"/>
          </a:xfrm>
          <a:prstGeom prst="roundRect">
            <a:avLst/>
          </a:prstGeom>
          <a:solidFill>
            <a:srgbClr val="C8D8E6">
              <a:alpha val="50196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Excel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Visual Basic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(processing tables)</a:t>
            </a:r>
          </a:p>
        </p:txBody>
      </p:sp>
      <p:sp>
        <p:nvSpPr>
          <p:cNvPr id="24" name="Rechteck: abgerundete Ecken 23">
            <a:extLst>
              <a:ext uri="{FF2B5EF4-FFF2-40B4-BE49-F238E27FC236}">
                <a16:creationId xmlns:a16="http://schemas.microsoft.com/office/drawing/2014/main" id="{5F5DBCF5-0ED5-4683-91C8-4CBE987C20CB}"/>
              </a:ext>
            </a:extLst>
          </p:cNvPr>
          <p:cNvSpPr/>
          <p:nvPr/>
        </p:nvSpPr>
        <p:spPr>
          <a:xfrm>
            <a:off x="1142729" y="1485000"/>
            <a:ext cx="929590" cy="982629"/>
          </a:xfrm>
          <a:prstGeom prst="roundRect">
            <a:avLst/>
          </a:prstGeom>
          <a:solidFill>
            <a:srgbClr val="C8D8E6">
              <a:alpha val="50196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DD11AF04-277A-44DA-9B4C-DA1BEFAA586B}"/>
              </a:ext>
            </a:extLst>
          </p:cNvPr>
          <p:cNvSpPr/>
          <p:nvPr/>
        </p:nvSpPr>
        <p:spPr>
          <a:xfrm>
            <a:off x="5627640" y="1466783"/>
            <a:ext cx="936719" cy="1026217"/>
          </a:xfrm>
          <a:prstGeom prst="roundRect">
            <a:avLst/>
          </a:prstGeom>
          <a:solidFill>
            <a:srgbClr val="3264C8">
              <a:alpha val="80907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 err="1">
                <a:solidFill>
                  <a:schemeClr val="bg1"/>
                </a:solidFill>
              </a:rPr>
              <a:t>B4P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5768CF80-49CF-447C-BF74-55011BF5FB6C}"/>
              </a:ext>
            </a:extLst>
          </p:cNvPr>
          <p:cNvSpPr/>
          <p:nvPr/>
        </p:nvSpPr>
        <p:spPr>
          <a:xfrm>
            <a:off x="3993799" y="2394956"/>
            <a:ext cx="1098158" cy="880907"/>
          </a:xfrm>
          <a:prstGeom prst="roundRect">
            <a:avLst/>
          </a:prstGeom>
          <a:solidFill>
            <a:srgbClr val="C8D8E6">
              <a:alpha val="50196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Python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(with Pandas)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15F0E82B-00C3-4E22-8015-5573E0089707}"/>
              </a:ext>
            </a:extLst>
          </p:cNvPr>
          <p:cNvSpPr/>
          <p:nvPr/>
        </p:nvSpPr>
        <p:spPr>
          <a:xfrm>
            <a:off x="7389739" y="2088735"/>
            <a:ext cx="4320000" cy="4364265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6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High performance Big Data Processing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2850A0"/>
                </a:solidFill>
              </a:rPr>
              <a:t>Code performance</a:t>
            </a:r>
            <a:r>
              <a:rPr lang="en-US" sz="1200" dirty="0">
                <a:solidFill>
                  <a:schemeClr val="tx1"/>
                </a:solidFill>
              </a:rPr>
              <a:t>: Processing very large tables and variables is B4P’s core functionality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2850A0"/>
                </a:solidFill>
              </a:rPr>
              <a:t>Code efficiency</a:t>
            </a:r>
            <a:r>
              <a:rPr lang="en-US" sz="1200" dirty="0">
                <a:solidFill>
                  <a:schemeClr val="tx1"/>
                </a:solidFill>
              </a:rPr>
              <a:t>: Single statements replace need for 10-50 lines of code in other languages</a:t>
            </a:r>
          </a:p>
          <a:p>
            <a:pPr>
              <a:spcBef>
                <a:spcPts val="6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Low Code: Delivers solution with minimal coding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Maximum functionality with fewest lines of code</a:t>
            </a:r>
          </a:p>
          <a:p>
            <a:pPr>
              <a:spcBef>
                <a:spcPts val="6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Flexible Variable Structure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Assign variable and table names as you wish, including spaces and special characters, directly and indirectly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Dynamically build up variable structures and reshape them when needed.</a:t>
            </a:r>
          </a:p>
          <a:p>
            <a:pPr>
              <a:spcBef>
                <a:spcPts val="6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Optimized for Simplicity of Coding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Function library and semantics allow for flexible and powerful operations without loops and variables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Example: </a:t>
            </a:r>
            <a:r>
              <a:rPr lang="en-US" sz="1200" b="1" dirty="0">
                <a:solidFill>
                  <a:srgbClr val="2850A0"/>
                </a:solidFill>
              </a:rPr>
              <a:t>table process </a:t>
            </a:r>
            <a:r>
              <a:rPr lang="en-US" sz="1200" dirty="0">
                <a:solidFill>
                  <a:schemeClr val="tx1"/>
                </a:solidFill>
              </a:rPr>
              <a:t>( ... )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Programs are Portable across all Platforms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B4P program are fully portable, sharable, and executable across all operating systems (Windows, Linux, MacOS) and all computer architecture (Intel x32, x64; ARM M1), assuring maximum re-use across the enterprise.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A6EA1FBC-81E3-4C24-9B75-EC3F966799BB}"/>
              </a:ext>
            </a:extLst>
          </p:cNvPr>
          <p:cNvSpPr/>
          <p:nvPr/>
        </p:nvSpPr>
        <p:spPr>
          <a:xfrm>
            <a:off x="2568000" y="5454143"/>
            <a:ext cx="2304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(Speed to develop and deploy solution)</a:t>
            </a: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1242A323-C031-4448-81AE-BBABB743B0D1}"/>
              </a:ext>
            </a:extLst>
          </p:cNvPr>
          <p:cNvSpPr/>
          <p:nvPr/>
        </p:nvSpPr>
        <p:spPr>
          <a:xfrm rot="16200000">
            <a:off x="315490" y="3105000"/>
            <a:ext cx="720000" cy="21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pPr algn="r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(Speed to run)</a:t>
            </a:r>
          </a:p>
        </p:txBody>
      </p:sp>
      <p:grpSp>
        <p:nvGrpSpPr>
          <p:cNvPr id="29" name="Gruppieren 10">
            <a:extLst>
              <a:ext uri="{FF2B5EF4-FFF2-40B4-BE49-F238E27FC236}">
                <a16:creationId xmlns:a16="http://schemas.microsoft.com/office/drawing/2014/main" id="{901A4561-5B3A-3142-B0EA-8BCFCCD7439B}"/>
              </a:ext>
            </a:extLst>
          </p:cNvPr>
          <p:cNvGrpSpPr/>
          <p:nvPr/>
        </p:nvGrpSpPr>
        <p:grpSpPr>
          <a:xfrm>
            <a:off x="6600000" y="1989000"/>
            <a:ext cx="406948" cy="515657"/>
            <a:chOff x="7789696" y="1644240"/>
            <a:chExt cx="431444" cy="576000"/>
          </a:xfrm>
        </p:grpSpPr>
        <p:sp>
          <p:nvSpPr>
            <p:cNvPr id="32" name="Ellipse 9">
              <a:extLst>
                <a:ext uri="{FF2B5EF4-FFF2-40B4-BE49-F238E27FC236}">
                  <a16:creationId xmlns:a16="http://schemas.microsoft.com/office/drawing/2014/main" id="{0C17A7C5-59E1-8246-9117-D209AAAEB0AB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33" name="Grafik 57">
              <a:extLst>
                <a:ext uri="{FF2B5EF4-FFF2-40B4-BE49-F238E27FC236}">
                  <a16:creationId xmlns:a16="http://schemas.microsoft.com/office/drawing/2014/main" id="{3C56EA6D-3488-9049-9983-325639B6A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34" name="Rechteck: abgerundete Ecken 25">
            <a:extLst>
              <a:ext uri="{FF2B5EF4-FFF2-40B4-BE49-F238E27FC236}">
                <a16:creationId xmlns:a16="http://schemas.microsoft.com/office/drawing/2014/main" id="{FACADB57-F160-E24A-8517-120F769550DC}"/>
              </a:ext>
            </a:extLst>
          </p:cNvPr>
          <p:cNvSpPr/>
          <p:nvPr/>
        </p:nvSpPr>
        <p:spPr>
          <a:xfrm>
            <a:off x="3158291" y="3031473"/>
            <a:ext cx="967838" cy="766869"/>
          </a:xfrm>
          <a:prstGeom prst="roundRect">
            <a:avLst/>
          </a:prstGeom>
          <a:solidFill>
            <a:srgbClr val="C8D8E6">
              <a:alpha val="50196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</a:t>
            </a:r>
          </a:p>
        </p:txBody>
      </p:sp>
      <p:sp>
        <p:nvSpPr>
          <p:cNvPr id="35" name="Rechteck: abgerundete Ecken 25">
            <a:extLst>
              <a:ext uri="{FF2B5EF4-FFF2-40B4-BE49-F238E27FC236}">
                <a16:creationId xmlns:a16="http://schemas.microsoft.com/office/drawing/2014/main" id="{DBE1E884-1B58-9149-943F-3CB72DCC6489}"/>
              </a:ext>
            </a:extLst>
          </p:cNvPr>
          <p:cNvSpPr/>
          <p:nvPr/>
        </p:nvSpPr>
        <p:spPr>
          <a:xfrm>
            <a:off x="2402730" y="3438185"/>
            <a:ext cx="723686" cy="766869"/>
          </a:xfrm>
          <a:prstGeom prst="roundRect">
            <a:avLst/>
          </a:prstGeom>
          <a:solidFill>
            <a:srgbClr val="C8D8E6">
              <a:alpha val="50196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C8F3AD8-6514-374E-923C-8F625C760870}"/>
              </a:ext>
            </a:extLst>
          </p:cNvPr>
          <p:cNvSpPr/>
          <p:nvPr/>
        </p:nvSpPr>
        <p:spPr>
          <a:xfrm>
            <a:off x="7483373" y="1287628"/>
            <a:ext cx="4132732" cy="646331"/>
          </a:xfrm>
          <a:prstGeom prst="rect">
            <a:avLst/>
          </a:prstGeom>
          <a:solidFill>
            <a:srgbClr val="3264C8"/>
          </a:solidFill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i="1" dirty="0">
                <a:solidFill>
                  <a:schemeClr val="bg1">
                    <a:lumMod val="95000"/>
                  </a:schemeClr>
                </a:solidFill>
              </a:rPr>
              <a:t>The B4P Language is a Low-Code, Domain-specific Language for tabular data, and has over 800 functions built in.</a:t>
            </a:r>
          </a:p>
        </p:txBody>
      </p:sp>
      <p:sp>
        <p:nvSpPr>
          <p:cNvPr id="38" name="Titel 1">
            <a:extLst>
              <a:ext uri="{FF2B5EF4-FFF2-40B4-BE49-F238E27FC236}">
                <a16:creationId xmlns:a16="http://schemas.microsoft.com/office/drawing/2014/main" id="{CC6DCA11-DA0F-2C43-9EB1-CF7D0FC01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Language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Provides Highest Code Performance and Efficiency 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4321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A2977C84-DDDD-43A9-87CC-686BCD2325A2}"/>
              </a:ext>
            </a:extLst>
          </p:cNvPr>
          <p:cNvSpPr/>
          <p:nvPr/>
        </p:nvSpPr>
        <p:spPr>
          <a:xfrm>
            <a:off x="480000" y="6111285"/>
            <a:ext cx="11232000" cy="629715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The B4P Language allows one solve complex problems with clear, simple, minimal code 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</a:rPr>
              <a:t> Focus on the </a:t>
            </a:r>
            <a:r>
              <a:rPr lang="en-US" sz="1600" b="1" i="1" dirty="0">
                <a:solidFill>
                  <a:schemeClr val="bg1"/>
                </a:solidFill>
              </a:rPr>
              <a:t>what</a:t>
            </a:r>
            <a:r>
              <a:rPr lang="en-US" sz="1600" b="1" dirty="0">
                <a:solidFill>
                  <a:schemeClr val="bg1"/>
                </a:solidFill>
              </a:rPr>
              <a:t>, not the </a:t>
            </a:r>
            <a:r>
              <a:rPr lang="en-US" sz="1600" b="1" i="1" dirty="0">
                <a:solidFill>
                  <a:schemeClr val="bg1"/>
                </a:solidFill>
              </a:rPr>
              <a:t>how</a:t>
            </a:r>
            <a:r>
              <a:rPr lang="en-US" sz="16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7" name="Rechteck 48">
            <a:extLst>
              <a:ext uri="{FF2B5EF4-FFF2-40B4-BE49-F238E27FC236}">
                <a16:creationId xmlns:a16="http://schemas.microsoft.com/office/drawing/2014/main" id="{216E6518-8ED9-4A98-914F-CF48B938F2A0}"/>
              </a:ext>
            </a:extLst>
          </p:cNvPr>
          <p:cNvSpPr/>
          <p:nvPr/>
        </p:nvSpPr>
        <p:spPr>
          <a:xfrm>
            <a:off x="480000" y="981000"/>
            <a:ext cx="2592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Simplicity</a:t>
            </a:r>
          </a:p>
        </p:txBody>
      </p:sp>
      <p:sp>
        <p:nvSpPr>
          <p:cNvPr id="8" name="Rechteck 48">
            <a:extLst>
              <a:ext uri="{FF2B5EF4-FFF2-40B4-BE49-F238E27FC236}">
                <a16:creationId xmlns:a16="http://schemas.microsoft.com/office/drawing/2014/main" id="{B38B1D1C-F928-4015-A8B2-DBBEEFEC4E07}"/>
              </a:ext>
            </a:extLst>
          </p:cNvPr>
          <p:cNvSpPr/>
          <p:nvPr/>
        </p:nvSpPr>
        <p:spPr>
          <a:xfrm>
            <a:off x="3360000" y="981000"/>
            <a:ext cx="2592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Performance</a:t>
            </a:r>
          </a:p>
        </p:txBody>
      </p:sp>
      <p:sp>
        <p:nvSpPr>
          <p:cNvPr id="9" name="Rechteck 48">
            <a:extLst>
              <a:ext uri="{FF2B5EF4-FFF2-40B4-BE49-F238E27FC236}">
                <a16:creationId xmlns:a16="http://schemas.microsoft.com/office/drawing/2014/main" id="{748B4E83-A356-462B-B3BE-1FFF482826B1}"/>
              </a:ext>
            </a:extLst>
          </p:cNvPr>
          <p:cNvSpPr/>
          <p:nvPr/>
        </p:nvSpPr>
        <p:spPr>
          <a:xfrm>
            <a:off x="6240000" y="981000"/>
            <a:ext cx="2592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Flexibility</a:t>
            </a:r>
          </a:p>
        </p:txBody>
      </p:sp>
      <p:sp>
        <p:nvSpPr>
          <p:cNvPr id="10" name="Rechteck 48">
            <a:extLst>
              <a:ext uri="{FF2B5EF4-FFF2-40B4-BE49-F238E27FC236}">
                <a16:creationId xmlns:a16="http://schemas.microsoft.com/office/drawing/2014/main" id="{5AF8CEFA-3966-4C6D-BD50-B8804B54CCAC}"/>
              </a:ext>
            </a:extLst>
          </p:cNvPr>
          <p:cNvSpPr/>
          <p:nvPr/>
        </p:nvSpPr>
        <p:spPr>
          <a:xfrm>
            <a:off x="9120000" y="981000"/>
            <a:ext cx="2592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Portability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5E450710-7107-4591-BAF1-B2E21E98687D}"/>
              </a:ext>
            </a:extLst>
          </p:cNvPr>
          <p:cNvSpPr/>
          <p:nvPr/>
        </p:nvSpPr>
        <p:spPr>
          <a:xfrm>
            <a:off x="480000" y="1701000"/>
            <a:ext cx="2592000" cy="38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Easy to read und understand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Close to natural language.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Clear syntax easy to read.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Compact and powerful semantics.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Big Tables are the DNA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Language semantics are built on processing tables easily.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No external libraries needed.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Low Code - Very Compact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Achieve the most with few lines of code in step-by-step approach.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No hassle with declaring variables, memory management, etc.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High Power Density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High coding density translates into maximum machine performance.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E9837F2-4619-4F1B-9DEC-F96A818BCDB2}"/>
              </a:ext>
            </a:extLst>
          </p:cNvPr>
          <p:cNvSpPr/>
          <p:nvPr/>
        </p:nvSpPr>
        <p:spPr>
          <a:xfrm>
            <a:off x="3360000" y="1701000"/>
            <a:ext cx="2592000" cy="38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Rich Function Library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More than 800 functions available and growing.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Many functions process very large tables, sets, matrices and other structures.</a:t>
            </a:r>
            <a:endParaRPr lang="en-US" sz="1200" b="1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Broad spectrum of other general purpose and file system functions.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Advanced flow control functions going far beyond </a:t>
            </a:r>
            <a:r>
              <a:rPr lang="en-US" sz="1200" i="1" dirty="0">
                <a:solidFill>
                  <a:schemeClr val="tx1"/>
                </a:solidFill>
              </a:rPr>
              <a:t>for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i="1" dirty="0">
                <a:solidFill>
                  <a:schemeClr val="tx1"/>
                </a:solidFill>
              </a:rPr>
              <a:t>while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i="1" dirty="0">
                <a:solidFill>
                  <a:schemeClr val="tx1"/>
                </a:solidFill>
              </a:rPr>
              <a:t>if</a:t>
            </a:r>
            <a:r>
              <a:rPr lang="en-US" sz="1200" dirty="0">
                <a:solidFill>
                  <a:schemeClr val="tx1"/>
                </a:solidFill>
              </a:rPr>
              <a:t>.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endParaRPr lang="en-US" sz="1200" b="1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Code in Function Parameters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supports code passed as parameters to functions which are then executed when needed.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Makes operations possible without using variables and loops.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Colorful &amp; Formatted Output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supports a rich library to create Excel and HTML files with rich formatting, </a:t>
            </a:r>
            <a:r>
              <a:rPr lang="en-US" sz="1200" dirty="0" err="1">
                <a:solidFill>
                  <a:schemeClr val="tx1"/>
                </a:solidFill>
              </a:rPr>
              <a:t>autofilters</a:t>
            </a:r>
            <a:r>
              <a:rPr lang="en-US" sz="1200" dirty="0">
                <a:solidFill>
                  <a:schemeClr val="tx1"/>
                </a:solidFill>
              </a:rPr>
              <a:t>, etc.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9B7C646C-DC4C-4A24-AA12-D820BC2D24A9}"/>
              </a:ext>
            </a:extLst>
          </p:cNvPr>
          <p:cNvSpPr/>
          <p:nvPr/>
        </p:nvSpPr>
        <p:spPr>
          <a:xfrm>
            <a:off x="6240000" y="1701000"/>
            <a:ext cx="2592000" cy="38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Freedom of Naming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Full naming flexibility (all characters, incl. space) for variables, tables and headers.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Create variable names from other data, e.g. table header names.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Multiple word function names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Flexible Variable Structure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Create and work with simple variables, parameter sets, structures and arrays.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Supports complex variable tree structures in a simple way.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Libraries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Import libraries or create your own libraries to optimize your programming efficiency.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F7E4964-8589-4123-964F-FEAAF117EEE3}"/>
              </a:ext>
            </a:extLst>
          </p:cNvPr>
          <p:cNvSpPr/>
          <p:nvPr/>
        </p:nvSpPr>
        <p:spPr>
          <a:xfrm>
            <a:off x="9120000" y="1701000"/>
            <a:ext cx="2592000" cy="388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Cross Platform Portability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programs run under Windows, LINUX and MacOS (incl. </a:t>
            </a:r>
            <a:r>
              <a:rPr lang="en-US" sz="1200" dirty="0" err="1">
                <a:solidFill>
                  <a:schemeClr val="tx1"/>
                </a:solidFill>
              </a:rPr>
              <a:t>M1</a:t>
            </a:r>
            <a:r>
              <a:rPr lang="en-US" sz="1200" dirty="0">
                <a:solidFill>
                  <a:schemeClr val="tx1"/>
                </a:solidFill>
              </a:rPr>
              <a:t>) without adaptations.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No need to change path names to run on other OS environments.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File and Data Formats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Supports CSV, HTML, Excel (with formats), JSON, etc. transparently.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UNICODE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is fully UNICODE compatible, and accepts all UTF character formats on top of legacy formats.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Standard I/O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GUI intentionally not supported to preserve cross-platform portability.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Same console I/O feature set across platforms, incl. text colors.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Embed 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in batch programs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18FEBDCF-208D-B947-94C3-53AF15BA4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3264C8"/>
                </a:solidFill>
              </a:rPr>
              <a:t>B4P Language</a:t>
            </a:r>
            <a:br>
              <a:rPr lang="en-US" dirty="0">
                <a:solidFill>
                  <a:srgbClr val="3264C8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Key Features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28333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17839&quot;&gt;&lt;version val=&quot;21182&quot;/&gt;&lt;CPresentation id=&quot;1&quot;&gt;&lt;m_defprecNumber idref=&quot;2&quot;/&gt;&lt;m_defprecPercent idref=&quot;3&quot;/&gt;&lt;m_defprecDate idref=&quot;4&quot;/&gt;&lt;m_defprecYear idref=&quot;5&quot;/&gt;&lt;m_defprecQuarter idref=&quot;6&quot;/&gt;&lt;m_defprecMonth idref=&quot;7&quot;/&gt;&lt;m_defprecWeek idref=&quot;8&quot;/&gt;&lt;m_defprecDay idref=&quot;9&quot;/&gt;&lt;m_mruColor&gt;&lt;m_vecMRU length=&quot;0&quot;/&gt;&lt;/m_mruColor&gt;&lt;m_mapectfillschemeMRU&gt;&lt;key val=&quot;0&quot;/&gt;&lt;elem&gt;&lt;m_nPartnerID val=&quot;530&quot;/&gt;&lt;m_nIndex val=&quot;3&quot;/&gt;&lt;/elem&gt;&lt;/m_mapectfillschemeMRU&gt;&lt;m_eweekdayFirstOfWeek val=&quot;2&quot;/&gt;&lt;m_eweekdayFirstOfWorkweek val=&quot;2&quot;/&gt;&lt;m_eweekdayFirstOfWeekend val=&quot;7&quot;/&gt;&lt;/CPresentation&gt;&lt;CDefaultPrec id=&quot;9&quot;&gt;&lt;m_precDefault/&gt;&lt;/CDefaultPrec&gt;&lt;CDefaultPrec id=&quot;8&quot;&gt;&lt;m_precDefault/&gt;&lt;/CDefaultPrec&gt;&lt;CDefaultPrec id=&quot;7&quot;&gt;&lt;m_precDefault/&gt;&lt;/CDefaultPrec&gt;&lt;CDefaultPrec id=&quot;6&quot;&gt;&lt;m_precDefault/&gt;&lt;/CDefaultPrec&gt;&lt;CDefaultPrec id=&quot;5&quot;&gt;&lt;m_precDefault/&gt;&lt;/CDefaultPrec&gt;&lt;CDefaultPrec id=&quot;4&quot;&gt;&lt;m_precDefault/&gt;&lt;/CDefaultPrec&gt;&lt;CDefaultPrec id=&quot;3&quot;&gt;&lt;m_precDefault/&gt;&lt;/CDefaultPrec&gt;&lt;CDefaultPrec id=&quot;2&quot;&gt;&lt;m_precDefault/&gt;&lt;/CDefaultPrec&gt;&lt;/root&gt;"/>
  <p:tag name="THINKCELLUNDODONOTDELETE" val="2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fdFwOrEykelwQvTDuI02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PIsl48Nr0unJ9tNrLl4s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LLFFYfRM0GOf52PFEvnsA"/>
</p:tagLst>
</file>

<file path=ppt/theme/theme1.xml><?xml version="1.0" encoding="utf-8"?>
<a:theme xmlns:a="http://schemas.openxmlformats.org/drawingml/2006/main" name="BT PPC Smart">
  <a:themeElements>
    <a:clrScheme name="Bombardier">
      <a:dk1>
        <a:sysClr val="windowText" lastClr="000000"/>
      </a:dk1>
      <a:lt1>
        <a:sysClr val="window" lastClr="FFFFFF"/>
      </a:lt1>
      <a:dk2>
        <a:srgbClr val="131E29"/>
      </a:dk2>
      <a:lt2>
        <a:srgbClr val="DCE5E4"/>
      </a:lt2>
      <a:accent1>
        <a:srgbClr val="8996A0"/>
      </a:accent1>
      <a:accent2>
        <a:srgbClr val="7A9A01"/>
      </a:accent2>
      <a:accent3>
        <a:srgbClr val="19365D"/>
      </a:accent3>
      <a:accent4>
        <a:srgbClr val="CA7700"/>
      </a:accent4>
      <a:accent5>
        <a:srgbClr val="D50032"/>
      </a:accent5>
      <a:accent6>
        <a:srgbClr val="A69F88"/>
      </a:accent6>
      <a:hlink>
        <a:srgbClr val="0000FF"/>
      </a:hlink>
      <a:folHlink>
        <a:srgbClr val="80008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1"/>
          </a:solidFill>
        </a:ln>
      </a:spPr>
      <a:bodyPr wrap="none" lIns="36000" tIns="36000" rIns="36000" bIns="36000" rtlCol="0" anchor="ctr" anchorCtr="0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Neutrale Formatvorlage</Template>
  <TotalTime>0</TotalTime>
  <Words>5377</Words>
  <Application>Microsoft Office PowerPoint</Application>
  <PresentationFormat>Breitbild</PresentationFormat>
  <Paragraphs>839</Paragraphs>
  <Slides>26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3" baseType="lpstr">
      <vt:lpstr>Arial</vt:lpstr>
      <vt:lpstr>Arial Black</vt:lpstr>
      <vt:lpstr>Calibri</vt:lpstr>
      <vt:lpstr>Courier New</vt:lpstr>
      <vt:lpstr>Wingdings</vt:lpstr>
      <vt:lpstr>BT PPC Smart</vt:lpstr>
      <vt:lpstr>think-cell Slide</vt:lpstr>
      <vt:lpstr>B4P  Beyond Former Performance.</vt:lpstr>
      <vt:lpstr> B4P Data Integration and Analytics Engine Overview</vt:lpstr>
      <vt:lpstr>Table of Contents</vt:lpstr>
      <vt:lpstr>Problem Statement Strategic and Operational Use Cases – Some Examples</vt:lpstr>
      <vt:lpstr>Problem Statement Current methods of analytics automation are complex, expensive, and opaque</vt:lpstr>
      <vt:lpstr>B4P Low-Code Integration and Analytics Engine Solution Overview</vt:lpstr>
      <vt:lpstr>B4P Low-Code Integration and Analytics Engine Main Components</vt:lpstr>
      <vt:lpstr>B4P Language Provides Highest Code Performance and Efficiency </vt:lpstr>
      <vt:lpstr>B4P Language Key Features</vt:lpstr>
      <vt:lpstr>B4P  Examples</vt:lpstr>
      <vt:lpstr>B4P Example #1 Merging Two Soccer Clubs</vt:lpstr>
      <vt:lpstr>PowerPoint-Präsentation</vt:lpstr>
      <vt:lpstr>PowerPoint-Präsentation</vt:lpstr>
      <vt:lpstr>B4P Example #2 Combine Online Stock Data: SP 500 and NASDAQ 100</vt:lpstr>
      <vt:lpstr>B4P Example #2 Combining Stock Data: SP 500 and NASDAQ 100</vt:lpstr>
      <vt:lpstr>B4P Example #3 Analyzing all Presidents in Wikipedia</vt:lpstr>
      <vt:lpstr>PowerPoint-Präsentation</vt:lpstr>
      <vt:lpstr>B4P  Real-World  Use Cases</vt:lpstr>
      <vt:lpstr>B4P Real-world Use Case #1 Integrating Corporate data from branch offices worldwide</vt:lpstr>
      <vt:lpstr>B4P Real-world Use Case #2 Information interchange between multiple different databases</vt:lpstr>
      <vt:lpstr>B4P Real-world Use Case #3 Enriched Business Intelligence from many data sources</vt:lpstr>
      <vt:lpstr>B4P Real-world Use Case #4 Merger and Acquisition</vt:lpstr>
      <vt:lpstr>B4P  Beyond Former Performance.</vt:lpstr>
      <vt:lpstr>B4P Solution Supported Data Formats</vt:lpstr>
      <vt:lpstr>B4P Use Case Automatic documentation generation for website www.b4p.app</vt:lpstr>
      <vt:lpstr>B4P Use Case Automatic Document Generation for www.b4p.app using B4P</vt:lpstr>
    </vt:vector>
  </TitlesOfParts>
  <Company>Bombardier Transportation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B4P  Beyond Former Performance</dc:title>
  <dc:creator>Georg zur Bonsen</dc:creator>
  <cp:lastModifiedBy>zur bonsen georg</cp:lastModifiedBy>
  <cp:revision>469</cp:revision>
  <cp:lastPrinted>2012-05-04T14:30:29Z</cp:lastPrinted>
  <dcterms:created xsi:type="dcterms:W3CDTF">2016-02-06T20:40:56Z</dcterms:created>
  <dcterms:modified xsi:type="dcterms:W3CDTF">2021-05-30T06:34:35Z</dcterms:modified>
</cp:coreProperties>
</file>